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88" r:id="rId2"/>
    <p:sldId id="389" r:id="rId3"/>
    <p:sldId id="390" r:id="rId4"/>
    <p:sldId id="482" r:id="rId5"/>
    <p:sldId id="260" r:id="rId6"/>
    <p:sldId id="386" r:id="rId7"/>
    <p:sldId id="367" r:id="rId8"/>
    <p:sldId id="371" r:id="rId9"/>
    <p:sldId id="391" r:id="rId10"/>
    <p:sldId id="392" r:id="rId11"/>
    <p:sldId id="393" r:id="rId12"/>
    <p:sldId id="402" r:id="rId13"/>
    <p:sldId id="403" r:id="rId14"/>
    <p:sldId id="408" r:id="rId15"/>
    <p:sldId id="394" r:id="rId16"/>
    <p:sldId id="395" r:id="rId17"/>
    <p:sldId id="419" r:id="rId18"/>
    <p:sldId id="420" r:id="rId19"/>
    <p:sldId id="484" r:id="rId20"/>
    <p:sldId id="511" r:id="rId21"/>
    <p:sldId id="512" r:id="rId22"/>
    <p:sldId id="492" r:id="rId23"/>
    <p:sldId id="486" r:id="rId24"/>
    <p:sldId id="487" r:id="rId25"/>
    <p:sldId id="490" r:id="rId26"/>
    <p:sldId id="516" r:id="rId27"/>
    <p:sldId id="413" r:id="rId28"/>
    <p:sldId id="414" r:id="rId29"/>
    <p:sldId id="415" r:id="rId30"/>
    <p:sldId id="416" r:id="rId31"/>
    <p:sldId id="399" r:id="rId32"/>
    <p:sldId id="400" r:id="rId33"/>
    <p:sldId id="404" r:id="rId34"/>
    <p:sldId id="405" r:id="rId35"/>
    <p:sldId id="401" r:id="rId36"/>
    <p:sldId id="517" r:id="rId37"/>
    <p:sldId id="515" r:id="rId38"/>
    <p:sldId id="514" r:id="rId39"/>
    <p:sldId id="494" r:id="rId40"/>
    <p:sldId id="396" r:id="rId41"/>
    <p:sldId id="409" r:id="rId42"/>
    <p:sldId id="410" r:id="rId43"/>
    <p:sldId id="417" r:id="rId44"/>
    <p:sldId id="422" r:id="rId45"/>
    <p:sldId id="418" r:id="rId46"/>
    <p:sldId id="421" r:id="rId47"/>
    <p:sldId id="495" r:id="rId48"/>
    <p:sldId id="496" r:id="rId49"/>
    <p:sldId id="497" r:id="rId50"/>
    <p:sldId id="498" r:id="rId51"/>
    <p:sldId id="499" r:id="rId52"/>
    <p:sldId id="500" r:id="rId53"/>
    <p:sldId id="501" r:id="rId54"/>
    <p:sldId id="428" r:id="rId55"/>
    <p:sldId id="429" r:id="rId56"/>
    <p:sldId id="430" r:id="rId57"/>
    <p:sldId id="431" r:id="rId58"/>
    <p:sldId id="433" r:id="rId59"/>
    <p:sldId id="434" r:id="rId60"/>
    <p:sldId id="437" r:id="rId61"/>
    <p:sldId id="438" r:id="rId62"/>
    <p:sldId id="439" r:id="rId63"/>
    <p:sldId id="441" r:id="rId64"/>
    <p:sldId id="442" r:id="rId65"/>
    <p:sldId id="449" r:id="rId66"/>
    <p:sldId id="435" r:id="rId67"/>
    <p:sldId id="451" r:id="rId68"/>
    <p:sldId id="452" r:id="rId69"/>
    <p:sldId id="454" r:id="rId70"/>
    <p:sldId id="455" r:id="rId71"/>
    <p:sldId id="457" r:id="rId72"/>
    <p:sldId id="458" r:id="rId73"/>
    <p:sldId id="462" r:id="rId74"/>
    <p:sldId id="463" r:id="rId75"/>
    <p:sldId id="465" r:id="rId76"/>
    <p:sldId id="466" r:id="rId77"/>
    <p:sldId id="469" r:id="rId78"/>
    <p:sldId id="470" r:id="rId79"/>
    <p:sldId id="472" r:id="rId80"/>
    <p:sldId id="473" r:id="rId81"/>
    <p:sldId id="475" r:id="rId82"/>
    <p:sldId id="476" r:id="rId83"/>
    <p:sldId id="478" r:id="rId84"/>
    <p:sldId id="479" r:id="rId85"/>
    <p:sldId id="480" r:id="rId86"/>
    <p:sldId id="481" r:id="rId87"/>
    <p:sldId id="502" r:id="rId88"/>
    <p:sldId id="503" r:id="rId89"/>
    <p:sldId id="504" r:id="rId90"/>
    <p:sldId id="505" r:id="rId91"/>
    <p:sldId id="510" r:id="rId92"/>
    <p:sldId id="513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50B8AC-895C-4468-B5F1-8FF1F6108244}">
          <p14:sldIdLst>
            <p14:sldId id="288"/>
            <p14:sldId id="389"/>
            <p14:sldId id="390"/>
            <p14:sldId id="482"/>
            <p14:sldId id="260"/>
            <p14:sldId id="386"/>
            <p14:sldId id="367"/>
            <p14:sldId id="371"/>
            <p14:sldId id="391"/>
            <p14:sldId id="392"/>
            <p14:sldId id="393"/>
            <p14:sldId id="402"/>
            <p14:sldId id="403"/>
            <p14:sldId id="408"/>
            <p14:sldId id="394"/>
            <p14:sldId id="395"/>
            <p14:sldId id="419"/>
            <p14:sldId id="420"/>
            <p14:sldId id="484"/>
            <p14:sldId id="511"/>
            <p14:sldId id="512"/>
            <p14:sldId id="492"/>
            <p14:sldId id="486"/>
            <p14:sldId id="487"/>
            <p14:sldId id="490"/>
            <p14:sldId id="516"/>
            <p14:sldId id="413"/>
            <p14:sldId id="414"/>
            <p14:sldId id="415"/>
            <p14:sldId id="416"/>
            <p14:sldId id="399"/>
            <p14:sldId id="400"/>
            <p14:sldId id="404"/>
            <p14:sldId id="405"/>
            <p14:sldId id="401"/>
            <p14:sldId id="517"/>
          </p14:sldIdLst>
        </p14:section>
        <p14:section name="부록" id="{EAEBD9B0-8942-4CD7-B4AB-2262658A57FC}">
          <p14:sldIdLst>
            <p14:sldId id="515"/>
            <p14:sldId id="514"/>
            <p14:sldId id="494"/>
            <p14:sldId id="396"/>
            <p14:sldId id="409"/>
            <p14:sldId id="410"/>
            <p14:sldId id="417"/>
            <p14:sldId id="422"/>
            <p14:sldId id="418"/>
            <p14:sldId id="421"/>
            <p14:sldId id="495"/>
            <p14:sldId id="496"/>
            <p14:sldId id="497"/>
            <p14:sldId id="498"/>
            <p14:sldId id="499"/>
            <p14:sldId id="500"/>
            <p14:sldId id="501"/>
            <p14:sldId id="428"/>
            <p14:sldId id="429"/>
            <p14:sldId id="430"/>
            <p14:sldId id="431"/>
            <p14:sldId id="433"/>
            <p14:sldId id="434"/>
            <p14:sldId id="437"/>
            <p14:sldId id="438"/>
            <p14:sldId id="439"/>
            <p14:sldId id="441"/>
            <p14:sldId id="442"/>
            <p14:sldId id="449"/>
            <p14:sldId id="435"/>
            <p14:sldId id="451"/>
            <p14:sldId id="452"/>
            <p14:sldId id="454"/>
            <p14:sldId id="455"/>
            <p14:sldId id="457"/>
            <p14:sldId id="458"/>
            <p14:sldId id="462"/>
            <p14:sldId id="463"/>
            <p14:sldId id="465"/>
            <p14:sldId id="466"/>
            <p14:sldId id="469"/>
            <p14:sldId id="470"/>
            <p14:sldId id="472"/>
            <p14:sldId id="473"/>
            <p14:sldId id="475"/>
            <p14:sldId id="476"/>
            <p14:sldId id="478"/>
            <p14:sldId id="479"/>
            <p14:sldId id="480"/>
            <p14:sldId id="481"/>
            <p14:sldId id="502"/>
            <p14:sldId id="503"/>
            <p14:sldId id="504"/>
            <p14:sldId id="505"/>
            <p14:sldId id="510"/>
            <p14:sldId id="5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D8A"/>
    <a:srgbClr val="17365D"/>
    <a:srgbClr val="E79C85"/>
    <a:srgbClr val="A4C2F4"/>
    <a:srgbClr val="F0847C"/>
    <a:srgbClr val="9EB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198" autoAdjust="0"/>
  </p:normalViewPr>
  <p:slideViewPr>
    <p:cSldViewPr snapToGrid="0">
      <p:cViewPr>
        <p:scale>
          <a:sx n="66" d="100"/>
          <a:sy n="66" d="100"/>
        </p:scale>
        <p:origin x="595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1849A-0D53-43EB-8BBD-0FF703E9867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49877-3F8C-4C32-99A7-5F1E32E95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7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851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2268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46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4828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090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248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3356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637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3148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375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6790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88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881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609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6631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000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442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387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5248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6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649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766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3205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083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831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696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831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540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7017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728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517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2243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710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3167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065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61429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0035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103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6370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3148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37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14557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4760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316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9485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9652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6422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94328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6439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10226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56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1EA117DA-B650-4ECB-9813-1692D8509FD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4814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10149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1988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15453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1329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7166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34137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3164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65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5945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1689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9294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0429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245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13217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3620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8530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9554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13570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16401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4521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43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73795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9205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2357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1821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2287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7677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96620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1828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6092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66311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000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7651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5343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14002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EA117DA-B650-4ECB-9813-1692D8509FDE}" type="slidenum">
              <a:rPr lang="en-US" altLang="en-US"/>
              <a:pPr lvl="0">
                <a:defRPr lang="ko-KR" altLang="en-US"/>
              </a:pPr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896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950DF-6BC9-712E-6B67-4D7745B61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A2627F-727C-4C5C-89DC-19EBF4958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95282-6725-EF03-0066-B797DD4F2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04F20-CE63-FABB-B75A-DAF4119F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1DE07-B863-C040-475E-96051584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0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BC7FC-0918-9F42-165E-81E93ECC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394D65-4841-861F-E86E-8BE6DF294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E6856-FF6A-0C45-5154-FDF61633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28C758-1457-270D-2CD0-DA7DE724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D96936-F712-376E-FEB0-9CAE8264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57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1D7595-AF62-71C8-408D-7F867922E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3D57B8-B797-25C5-158E-B1282FFFE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BA2AA-795E-1D42-769B-A584B5CFA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F4FAF-A48C-3721-F114-73CDE3B8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C3DD6-1235-C389-C64D-DF2FC414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3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265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82992-0A1A-92D1-B852-EAAC676F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0464E6-9318-7537-034B-19F28B4B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C38D3-4E13-AF7B-20F1-6B3BFF4B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04384-17C8-B0A9-E9D7-58E4053F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F59C0-51D1-5BE9-8FC5-1059D724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0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E8F4E-C7FC-A763-FAB6-4C807293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CF012-5468-7414-A5A9-7334E453A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8614A-6C76-AE9D-BDEE-1C9372CA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FBFC33-A95C-E2D1-8B44-8AB055CB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707DC2-DE2D-D78F-32D7-37CF236F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79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B36F-23A3-7E7C-8113-AD9DEF06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6B2D8-05F0-CE34-A7ED-221593919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78E05D-0D80-9ED2-9B91-D60ADF2B4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13DC1-07EA-C5E1-EEB0-DCD4137D6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71CB47-F942-F09F-D14C-B58D5C73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5BC800-1D62-C5F5-8162-5E68BA39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8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ACE33-4701-AC6E-D865-6011B8A6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A42A6-D94A-6EF7-8EF5-9FA40D81E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492DCF-8A86-2EB9-CBC5-C38FB87A8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7A87AA-72B4-900F-BACC-BE179581C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E1F39F-0001-F1E2-773F-C1A6ED215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59D3D1-9EC1-B46A-7BC4-8E2BFF71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F987D1-EF85-868B-3891-7F676C88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628866-72E9-4EDC-134E-2ED9B7E3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27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B1FAA-BCC3-858A-72A2-9D63A09D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D7314F-EC75-B498-51FB-D56FABA00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881B3-20DA-FDE3-19FA-B17EAB0C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2CD52D-BF95-374F-346B-82EC758B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3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ABB60A-9A20-04A8-70BB-A2C6C4C6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3D5A4-FC49-49E4-FC5C-C51F3714E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4F85F-DA71-5600-0506-34BD3E11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2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5FFF3-5066-7014-1715-654B29A1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DD7D96-92AA-5C35-B376-3F936AF5A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650A2F-9513-3438-0311-58594958E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9EAB06-9F4F-7B56-DCE1-9E5E6837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5F635B-2714-CF77-4D57-795D7229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88327F-C299-40CF-0DFB-50A3D3EA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313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C0652-1485-EC0D-254F-C74D474B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0BBB73-F01D-FE75-529E-04DB0685E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758DA4-F4B0-D019-CAB9-B83C1AEB9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07D98A-69FB-40AC-94E3-54C40B98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189F2B-AAE7-FB01-5063-92620729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4B467D-BBBC-8CF2-594D-D2DA73A9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58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1E61E3-8C42-37D5-2FC6-875F9ECA9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A995BB-4577-6F12-5ABA-0ADFDAE0F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DCB9E-4D11-DEC0-7C83-0FF027609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CFAA9-A96A-4D9A-B535-721FACD68F3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1D625-7A20-59F7-B2FC-03D6B0730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5DC64C-A1C4-97E5-6D87-2E40D65FC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FCC11-CC82-447B-BB98-2DE5B80436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56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r.investing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HNDUHONG/Kakaotalk_Chatbot_Finance/blob/main/wsl/item_data.p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wsl/buyitem.p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HNDUHONG/Kakaotalk_Chatbot_Finance/blob/main/wsl/sellitem.p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wsl/Woobin/postgres/dbinsert.p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adin.co.kr/shop/ebook/wPreviewViewer.aspx?itemid=261806401" TargetMode="External"/><Relationship Id="rId3" Type="http://schemas.openxmlformats.org/officeDocument/2006/relationships/hyperlink" Target="http://www.kfcpf.or.kr/front/evalution/evalutionView.do?searchOp7=2021&amp;searchSdt2=&amp;searchEdt2=&amp;evIdx=13" TargetMode="External"/><Relationship Id="rId7" Type="http://schemas.openxmlformats.org/officeDocument/2006/relationships/hyperlink" Target="https://www.mk.co.kr/news/stock/view/2020/12/1282085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erms.naver.com/entry.naver?docId=5645159&amp;cid=43667&amp;categoryId=43667" TargetMode="External"/><Relationship Id="rId11" Type="http://schemas.openxmlformats.org/officeDocument/2006/relationships/hyperlink" Target="https://stockstalker.co.kr/mts-top-5/" TargetMode="External"/><Relationship Id="rId5" Type="http://schemas.openxmlformats.org/officeDocument/2006/relationships/hyperlink" Target="https://finance.naver.com/" TargetMode="External"/><Relationship Id="rId10" Type="http://schemas.openxmlformats.org/officeDocument/2006/relationships/hyperlink" Target="https://itembbal.com/%EC%B4%88%EB%B3%B4-%EC%A6%9D%EA%B6%8C%EC%82%AC-%EC%B6%94%EC%B2%9C-%EC%88%9C%EC%9C%84-%EC%9E%A5%EB%8B%A8%EC%A0%90-%EC%88%98%EC%88%98%EB%A3%8C-%EB%B9%84%EA%B5%90/" TargetMode="External"/><Relationship Id="rId4" Type="http://schemas.openxmlformats.org/officeDocument/2006/relationships/hyperlink" Target="https://cidermics.com/contents/detail/1874" TargetMode="External"/><Relationship Id="rId9" Type="http://schemas.openxmlformats.org/officeDocument/2006/relationships/hyperlink" Target="https://www.hani.co.kr/arti/economy/economy_general/411379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ongang.co.kr/article/25008663#home" TargetMode="External"/><Relationship Id="rId13" Type="http://schemas.openxmlformats.org/officeDocument/2006/relationships/hyperlink" Target="http://wiki.hash.kr/index.php/%EB%B8%94%EB%A1%9D%EB%94%9C" TargetMode="External"/><Relationship Id="rId3" Type="http://schemas.openxmlformats.org/officeDocument/2006/relationships/hyperlink" Target="https://www.youtube.com/watch?v=diYdbWGXcRs" TargetMode="External"/><Relationship Id="rId7" Type="http://schemas.openxmlformats.org/officeDocument/2006/relationships/hyperlink" Target="https://finance.daum.net/news#economy" TargetMode="External"/><Relationship Id="rId12" Type="http://schemas.openxmlformats.org/officeDocument/2006/relationships/hyperlink" Target="https://contents.premium.naver.com/smartfinance/smart/contents/220305211529728b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inance.naver.com/news/mainnews.naver" TargetMode="External"/><Relationship Id="rId11" Type="http://schemas.openxmlformats.org/officeDocument/2006/relationships/hyperlink" Target="http://www.apple-economy.com/news/articleView.html?idxno=27966" TargetMode="External"/><Relationship Id="rId5" Type="http://schemas.openxmlformats.org/officeDocument/2006/relationships/hyperlink" Target="https://biz.chosun.com/site/data/html_dir/2013/06/16/2013061600074.html" TargetMode="External"/><Relationship Id="rId10" Type="http://schemas.openxmlformats.org/officeDocument/2006/relationships/hyperlink" Target="https://www.joongang.co.kr/article/21996278#home" TargetMode="External"/><Relationship Id="rId4" Type="http://schemas.openxmlformats.org/officeDocument/2006/relationships/hyperlink" Target="https://m.blog.naver.com/msnns273/220976530613" TargetMode="External"/><Relationship Id="rId9" Type="http://schemas.openxmlformats.org/officeDocument/2006/relationships/hyperlink" Target="https://www.newspim.com/news/view/20220506000016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nkeyletter.com/" TargetMode="External"/><Relationship Id="rId7" Type="http://schemas.openxmlformats.org/officeDocument/2006/relationships/hyperlink" Target="https://wikidocs.net/85739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EWK9G9XAk00&amp;amp;t=97s" TargetMode="External"/><Relationship Id="rId5" Type="http://schemas.openxmlformats.org/officeDocument/2006/relationships/hyperlink" Target="https://blog.naver.com/dsz08082/221952990439?isInf=true" TargetMode="External"/><Relationship Id="rId4" Type="http://schemas.openxmlformats.org/officeDocument/2006/relationships/hyperlink" Target="https://chatbot.kakao.com/doc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M0EddEJAT_Y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tree/main/bash/Finance_commission_ADH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tree/main/bash/Finance_commission_ADH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kr.investing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HNDUHONG/Kakaotalk_Chatbot_Finance/blob/main/wsl/item_data.p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bash/kospi.py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bash/kosdaq.py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bash/trade10.py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bash/kospi_rising.py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bash/kosdaq_rising.py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bash/kospi_descending.py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bash/kosdaq_descending.py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bash/DB_balance.py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bash/DB_holding_stock.py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wsl/Woobin/postgres/dbinsert.py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NDUHONG/Kakaotalk_Chatbot_Finance/blob/main/wsl/buyitem.py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HNDUHONG/Kakaotalk_Chatbot_Finance/blob/main/wsl/sellitem.py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EB214BA-69A7-6CAB-150B-DDD37720FA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736641" y="2132856"/>
            <a:ext cx="7668852" cy="973840"/>
          </a:xfrm>
        </p:spPr>
        <p:txBody>
          <a:bodyPr vert="horz" wrap="none" lIns="91440" tIns="45720" rIns="91440" bIns="45720">
            <a:normAutofit/>
          </a:bodyPr>
          <a:lstStyle/>
          <a:p>
            <a:pPr>
              <a:defRPr lang="ko-KR" altLang="en-US"/>
            </a:pPr>
            <a:r>
              <a:rPr lang="ko-KR" altLang="en-US" sz="4400" b="1" dirty="0">
                <a:solidFill>
                  <a:schemeClr val="bg1"/>
                </a:solidFill>
              </a:rPr>
              <a:t>주식 초심자를 위한 입문 </a:t>
            </a:r>
            <a:r>
              <a:rPr lang="ko-KR" altLang="en-US" sz="4400" b="1" dirty="0" err="1">
                <a:solidFill>
                  <a:schemeClr val="bg1"/>
                </a:solidFill>
              </a:rPr>
              <a:t>챗봇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7752184" y="4270262"/>
            <a:ext cx="4320480" cy="1938579"/>
          </a:xfrm>
        </p:spPr>
        <p:txBody>
          <a:bodyPr vert="horz" wrap="none" lIns="91440" tIns="45720" rIns="91440" bIns="45720">
            <a:normAutofit/>
          </a:bodyPr>
          <a:lstStyle/>
          <a:p>
            <a:pPr algn="l">
              <a:lnSpc>
                <a:spcPct val="150000"/>
              </a:lnSpc>
              <a:defRPr lang="ko-KR" altLang="en-US"/>
            </a:pPr>
            <a:r>
              <a:rPr lang="ko-KR" altLang="en-US" b="1" dirty="0" err="1">
                <a:solidFill>
                  <a:schemeClr val="bg1"/>
                </a:solidFill>
              </a:rPr>
              <a:t>팀명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지금 우리 주식은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defRPr lang="ko-KR" altLang="en-US"/>
            </a:pPr>
            <a:r>
              <a:rPr lang="ko-KR" altLang="en-US" sz="2000" b="1" dirty="0">
                <a:solidFill>
                  <a:schemeClr val="bg1"/>
                </a:solidFill>
              </a:rPr>
              <a:t>팀원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</a:rPr>
              <a:t>황우빈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조해성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</a:rPr>
              <a:t>김민균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안두홍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defRPr lang="ko-KR" altLang="en-US"/>
            </a:pPr>
            <a:r>
              <a:rPr lang="ko-KR" altLang="en-US" sz="2000" b="1" dirty="0">
                <a:solidFill>
                  <a:schemeClr val="bg1"/>
                </a:solidFill>
              </a:rPr>
              <a:t>날짜</a:t>
            </a:r>
            <a:r>
              <a:rPr lang="en-US" altLang="ko-KR" sz="2000" b="1" dirty="0">
                <a:solidFill>
                  <a:schemeClr val="bg1"/>
                </a:solidFill>
              </a:rPr>
              <a:t>: 2022. 06. 03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36641" y="3063766"/>
            <a:ext cx="7668852" cy="62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ctr">
            <a:normAutofit fontScale="25000" lnSpcReduction="20000"/>
          </a:bodyPr>
          <a:lstStyle/>
          <a:p>
            <a:pPr lvl="0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4C15E0-9695-6121-2721-77F59B7E3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306" y="100471"/>
            <a:ext cx="1736358" cy="45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3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338058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194586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프로젝트 수행 과정 </a:t>
                      </a:r>
                      <a:r>
                        <a:rPr lang="en-US" altLang="ko-KR" b="1" dirty="0"/>
                        <a:t>(WBS)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1E9A633D-EE2C-E0F8-1489-84B3A5037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052211"/>
              </p:ext>
            </p:extLst>
          </p:nvPr>
        </p:nvGraphicFramePr>
        <p:xfrm>
          <a:off x="108858" y="2764313"/>
          <a:ext cx="11941635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175">
                  <a:extLst>
                    <a:ext uri="{9D8B030D-6E8A-4147-A177-3AD203B41FA5}">
                      <a16:colId xmlns:a16="http://schemas.microsoft.com/office/drawing/2014/main" val="2863136985"/>
                    </a:ext>
                  </a:extLst>
                </a:gridCol>
                <a:gridCol w="1984767">
                  <a:extLst>
                    <a:ext uri="{9D8B030D-6E8A-4147-A177-3AD203B41FA5}">
                      <a16:colId xmlns:a16="http://schemas.microsoft.com/office/drawing/2014/main" val="328411199"/>
                    </a:ext>
                  </a:extLst>
                </a:gridCol>
                <a:gridCol w="583325">
                  <a:extLst>
                    <a:ext uri="{9D8B030D-6E8A-4147-A177-3AD203B41FA5}">
                      <a16:colId xmlns:a16="http://schemas.microsoft.com/office/drawing/2014/main" val="3260082604"/>
                    </a:ext>
                  </a:extLst>
                </a:gridCol>
                <a:gridCol w="649193">
                  <a:extLst>
                    <a:ext uri="{9D8B030D-6E8A-4147-A177-3AD203B41FA5}">
                      <a16:colId xmlns:a16="http://schemas.microsoft.com/office/drawing/2014/main" val="3645772710"/>
                    </a:ext>
                  </a:extLst>
                </a:gridCol>
                <a:gridCol w="520457">
                  <a:extLst>
                    <a:ext uri="{9D8B030D-6E8A-4147-A177-3AD203B41FA5}">
                      <a16:colId xmlns:a16="http://schemas.microsoft.com/office/drawing/2014/main" val="125619462"/>
                    </a:ext>
                  </a:extLst>
                </a:gridCol>
                <a:gridCol w="375849">
                  <a:extLst>
                    <a:ext uri="{9D8B030D-6E8A-4147-A177-3AD203B41FA5}">
                      <a16:colId xmlns:a16="http://schemas.microsoft.com/office/drawing/2014/main" val="491410852"/>
                    </a:ext>
                  </a:extLst>
                </a:gridCol>
                <a:gridCol w="418201">
                  <a:extLst>
                    <a:ext uri="{9D8B030D-6E8A-4147-A177-3AD203B41FA5}">
                      <a16:colId xmlns:a16="http://schemas.microsoft.com/office/drawing/2014/main" val="2504714069"/>
                    </a:ext>
                  </a:extLst>
                </a:gridCol>
                <a:gridCol w="418200">
                  <a:extLst>
                    <a:ext uri="{9D8B030D-6E8A-4147-A177-3AD203B41FA5}">
                      <a16:colId xmlns:a16="http://schemas.microsoft.com/office/drawing/2014/main" val="1612795201"/>
                    </a:ext>
                  </a:extLst>
                </a:gridCol>
                <a:gridCol w="418201">
                  <a:extLst>
                    <a:ext uri="{9D8B030D-6E8A-4147-A177-3AD203B41FA5}">
                      <a16:colId xmlns:a16="http://schemas.microsoft.com/office/drawing/2014/main" val="1246081071"/>
                    </a:ext>
                  </a:extLst>
                </a:gridCol>
                <a:gridCol w="418201">
                  <a:extLst>
                    <a:ext uri="{9D8B030D-6E8A-4147-A177-3AD203B41FA5}">
                      <a16:colId xmlns:a16="http://schemas.microsoft.com/office/drawing/2014/main" val="3710124281"/>
                    </a:ext>
                  </a:extLst>
                </a:gridCol>
                <a:gridCol w="418201">
                  <a:extLst>
                    <a:ext uri="{9D8B030D-6E8A-4147-A177-3AD203B41FA5}">
                      <a16:colId xmlns:a16="http://schemas.microsoft.com/office/drawing/2014/main" val="3399575212"/>
                    </a:ext>
                  </a:extLst>
                </a:gridCol>
                <a:gridCol w="418200">
                  <a:extLst>
                    <a:ext uri="{9D8B030D-6E8A-4147-A177-3AD203B41FA5}">
                      <a16:colId xmlns:a16="http://schemas.microsoft.com/office/drawing/2014/main" val="605265613"/>
                    </a:ext>
                  </a:extLst>
                </a:gridCol>
                <a:gridCol w="418201">
                  <a:extLst>
                    <a:ext uri="{9D8B030D-6E8A-4147-A177-3AD203B41FA5}">
                      <a16:colId xmlns:a16="http://schemas.microsoft.com/office/drawing/2014/main" val="2462911982"/>
                    </a:ext>
                  </a:extLst>
                </a:gridCol>
                <a:gridCol w="411352">
                  <a:extLst>
                    <a:ext uri="{9D8B030D-6E8A-4147-A177-3AD203B41FA5}">
                      <a16:colId xmlns:a16="http://schemas.microsoft.com/office/drawing/2014/main" val="2384083369"/>
                    </a:ext>
                  </a:extLst>
                </a:gridCol>
                <a:gridCol w="411352">
                  <a:extLst>
                    <a:ext uri="{9D8B030D-6E8A-4147-A177-3AD203B41FA5}">
                      <a16:colId xmlns:a16="http://schemas.microsoft.com/office/drawing/2014/main" val="4021087873"/>
                    </a:ext>
                  </a:extLst>
                </a:gridCol>
                <a:gridCol w="411352">
                  <a:extLst>
                    <a:ext uri="{9D8B030D-6E8A-4147-A177-3AD203B41FA5}">
                      <a16:colId xmlns:a16="http://schemas.microsoft.com/office/drawing/2014/main" val="2475508773"/>
                    </a:ext>
                  </a:extLst>
                </a:gridCol>
                <a:gridCol w="411352">
                  <a:extLst>
                    <a:ext uri="{9D8B030D-6E8A-4147-A177-3AD203B41FA5}">
                      <a16:colId xmlns:a16="http://schemas.microsoft.com/office/drawing/2014/main" val="2855448696"/>
                    </a:ext>
                  </a:extLst>
                </a:gridCol>
                <a:gridCol w="411352">
                  <a:extLst>
                    <a:ext uri="{9D8B030D-6E8A-4147-A177-3AD203B41FA5}">
                      <a16:colId xmlns:a16="http://schemas.microsoft.com/office/drawing/2014/main" val="2823451625"/>
                    </a:ext>
                  </a:extLst>
                </a:gridCol>
                <a:gridCol w="411352">
                  <a:extLst>
                    <a:ext uri="{9D8B030D-6E8A-4147-A177-3AD203B41FA5}">
                      <a16:colId xmlns:a16="http://schemas.microsoft.com/office/drawing/2014/main" val="108273215"/>
                    </a:ext>
                  </a:extLst>
                </a:gridCol>
                <a:gridCol w="411352">
                  <a:extLst>
                    <a:ext uri="{9D8B030D-6E8A-4147-A177-3AD203B41FA5}">
                      <a16:colId xmlns:a16="http://schemas.microsoft.com/office/drawing/2014/main" val="1992107422"/>
                    </a:ext>
                  </a:extLst>
                </a:gridCol>
              </a:tblGrid>
              <a:tr h="22161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주요업무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진척율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소요일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1M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117908"/>
                  </a:ext>
                </a:extLst>
              </a:tr>
              <a:tr h="221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2W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81241"/>
                  </a:ext>
                </a:extLst>
              </a:tr>
              <a:tr h="221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5D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6D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7D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8D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9D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10D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11D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12D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13D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14D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344604"/>
                  </a:ext>
                </a:extLst>
              </a:tr>
              <a:tr h="369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서비스 기획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챗봇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서비스 주제 선정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및 기획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팀원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490094"/>
                  </a:ext>
                </a:extLst>
              </a:tr>
              <a:tr h="369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서비스 구성 확립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챗봇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서비스 세부적인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 기획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조해성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10927"/>
                  </a:ext>
                </a:extLst>
              </a:tr>
              <a:tr h="369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시나리오 구현 데이터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웹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팀원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85446"/>
                  </a:ext>
                </a:extLst>
              </a:tr>
              <a:tr h="369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카카오톡 스킬 적용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카카오톡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서버 연동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모든 팀원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232854"/>
                  </a:ext>
                </a:extLst>
              </a:tr>
              <a:tr h="369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카카오톡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챗봇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빌드업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챗봇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서비스 기능 활용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김민균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301979"/>
                  </a:ext>
                </a:extLst>
              </a:tr>
              <a:tr h="369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PPT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제작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중간 발표 및 최종 발표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PPT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 및 발표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안두홍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014084"/>
                  </a:ext>
                </a:extLst>
              </a:tr>
              <a:tr h="369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구축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연동 만족도 데이터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황우빈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김민균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조해성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25949"/>
                  </a:ext>
                </a:extLst>
              </a:tr>
            </a:tbl>
          </a:graphicData>
        </a:graphic>
      </p:graphicFrame>
      <p:graphicFrame>
        <p:nvGraphicFramePr>
          <p:cNvPr id="38" name="표 5">
            <a:extLst>
              <a:ext uri="{FF2B5EF4-FFF2-40B4-BE49-F238E27FC236}">
                <a16:creationId xmlns:a16="http://schemas.microsoft.com/office/drawing/2014/main" id="{CFD95CF2-DDB5-65C3-55D6-D4E5C0689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27136"/>
              </p:ext>
            </p:extLst>
          </p:nvPr>
        </p:nvGraphicFramePr>
        <p:xfrm>
          <a:off x="114000" y="1227949"/>
          <a:ext cx="50094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257">
                  <a:extLst>
                    <a:ext uri="{9D8B030D-6E8A-4147-A177-3AD203B41FA5}">
                      <a16:colId xmlns:a16="http://schemas.microsoft.com/office/drawing/2014/main" val="2649789276"/>
                    </a:ext>
                  </a:extLst>
                </a:gridCol>
                <a:gridCol w="3719143">
                  <a:extLst>
                    <a:ext uri="{9D8B030D-6E8A-4147-A177-3AD203B41FA5}">
                      <a16:colId xmlns:a16="http://schemas.microsoft.com/office/drawing/2014/main" val="1993400236"/>
                    </a:ext>
                  </a:extLst>
                </a:gridCol>
              </a:tblGrid>
              <a:tr h="27257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프로젝트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지금 우리 주식은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950267"/>
                  </a:ext>
                </a:extLst>
              </a:tr>
              <a:tr h="27257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시작일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2022. 05. 20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062216"/>
                  </a:ext>
                </a:extLst>
              </a:tr>
              <a:tr h="27257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종료일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2022. 06. 03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643945"/>
                  </a:ext>
                </a:extLst>
              </a:tr>
              <a:tr h="27257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안두홍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010845"/>
                  </a:ext>
                </a:extLst>
              </a:tr>
              <a:tr h="27257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2022. 06. 02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02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5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95606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315818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수수료 관련 계좌개설 과정 및 결과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EA9CF40-8DCD-87B7-F861-40084FAD2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96" y="1658470"/>
            <a:ext cx="3171825" cy="4876455"/>
          </a:xfrm>
          <a:prstGeom prst="rect">
            <a:avLst/>
          </a:prstGeom>
        </p:spPr>
      </p:pic>
      <p:graphicFrame>
        <p:nvGraphicFramePr>
          <p:cNvPr id="11" name="Google Shape;139;gc03fc8ae2f_0_26">
            <a:extLst>
              <a:ext uri="{FF2B5EF4-FFF2-40B4-BE49-F238E27FC236}">
                <a16:creationId xmlns:a16="http://schemas.microsoft.com/office/drawing/2014/main" id="{422C3FE8-0439-C580-862D-197AF18347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9117659"/>
              </p:ext>
            </p:extLst>
          </p:nvPr>
        </p:nvGraphicFramePr>
        <p:xfrm>
          <a:off x="544779" y="1206709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1</a:t>
                      </a:r>
                      <a:r>
                        <a:rPr lang="ko-KR" altLang="en-US" sz="1400" b="1" dirty="0"/>
                        <a:t>번 버튼 클릭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oogle Shape;139;gc03fc8ae2f_0_26">
            <a:extLst>
              <a:ext uri="{FF2B5EF4-FFF2-40B4-BE49-F238E27FC236}">
                <a16:creationId xmlns:a16="http://schemas.microsoft.com/office/drawing/2014/main" id="{0E948FD5-EF00-9E57-FA87-9801176D6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670137"/>
              </p:ext>
            </p:extLst>
          </p:nvPr>
        </p:nvGraphicFramePr>
        <p:xfrm>
          <a:off x="4757704" y="1206708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계좌 개설 클릭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39;gc03fc8ae2f_0_26">
            <a:extLst>
              <a:ext uri="{FF2B5EF4-FFF2-40B4-BE49-F238E27FC236}">
                <a16:creationId xmlns:a16="http://schemas.microsoft.com/office/drawing/2014/main" id="{0CFE8A04-CBD7-786E-810B-6695199E0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311731"/>
              </p:ext>
            </p:extLst>
          </p:nvPr>
        </p:nvGraphicFramePr>
        <p:xfrm>
          <a:off x="8970629" y="1206708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수수료 데이터 출력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E630D4C-BE50-F1D3-EED2-C821854F63CE}"/>
              </a:ext>
            </a:extLst>
          </p:cNvPr>
          <p:cNvSpPr/>
          <p:nvPr/>
        </p:nvSpPr>
        <p:spPr>
          <a:xfrm>
            <a:off x="3717148" y="1206708"/>
            <a:ext cx="520245" cy="396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7A15187-77E7-DF37-C7D5-F0B7EC4D6BA5}"/>
              </a:ext>
            </a:extLst>
          </p:cNvPr>
          <p:cNvSpPr/>
          <p:nvPr/>
        </p:nvSpPr>
        <p:spPr>
          <a:xfrm>
            <a:off x="7930073" y="1206708"/>
            <a:ext cx="520245" cy="396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49ACA0-C0F0-F521-1EB5-97B7C7F36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745" y="1653987"/>
            <a:ext cx="3171825" cy="48764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1ECD5D-D46C-C02E-8C8A-F42C494F4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820" y="1653986"/>
            <a:ext cx="3171825" cy="487645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523A8EF-0B16-CC6E-CBA8-A6FB50B05D55}"/>
              </a:ext>
            </a:extLst>
          </p:cNvPr>
          <p:cNvSpPr/>
          <p:nvPr/>
        </p:nvSpPr>
        <p:spPr>
          <a:xfrm>
            <a:off x="355338" y="4918422"/>
            <a:ext cx="1249344" cy="18249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FF68D7-D1B8-2034-8A3B-E05E09696108}"/>
              </a:ext>
            </a:extLst>
          </p:cNvPr>
          <p:cNvSpPr/>
          <p:nvPr/>
        </p:nvSpPr>
        <p:spPr>
          <a:xfrm>
            <a:off x="5373544" y="3264433"/>
            <a:ext cx="1296197" cy="16456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505257A-6D21-BCD2-55CE-689C021C7070}"/>
              </a:ext>
            </a:extLst>
          </p:cNvPr>
          <p:cNvSpPr/>
          <p:nvPr/>
        </p:nvSpPr>
        <p:spPr>
          <a:xfrm>
            <a:off x="9048811" y="3988150"/>
            <a:ext cx="2372489" cy="90882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88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6306789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943263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수수료 관련 계좌개설 과정 및 결과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53CB83E-672D-FF2B-F53C-B2ABD2C2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1658470"/>
            <a:ext cx="3171825" cy="487645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ED3B586-CABB-131B-39C7-E2245AB90D38}"/>
              </a:ext>
            </a:extLst>
          </p:cNvPr>
          <p:cNvSpPr/>
          <p:nvPr/>
        </p:nvSpPr>
        <p:spPr>
          <a:xfrm>
            <a:off x="872348" y="1206708"/>
            <a:ext cx="520245" cy="396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4EC0076D-6670-E701-5AC5-1903AF947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00189"/>
              </p:ext>
            </p:extLst>
          </p:nvPr>
        </p:nvGraphicFramePr>
        <p:xfrm>
          <a:off x="2269658" y="1206708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온라인 계좌 개설 클릭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71BBFCB-6656-02DF-B94F-8A7EC994EBDD}"/>
              </a:ext>
            </a:extLst>
          </p:cNvPr>
          <p:cNvSpPr/>
          <p:nvPr/>
        </p:nvSpPr>
        <p:spPr>
          <a:xfrm>
            <a:off x="5798781" y="1206708"/>
            <a:ext cx="520245" cy="396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Google Shape;139;gc03fc8ae2f_0_26">
            <a:extLst>
              <a:ext uri="{FF2B5EF4-FFF2-40B4-BE49-F238E27FC236}">
                <a16:creationId xmlns:a16="http://schemas.microsoft.com/office/drawing/2014/main" id="{7476B6F6-39DD-C94A-437B-ED89D17EE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38069"/>
              </p:ext>
            </p:extLst>
          </p:nvPr>
        </p:nvGraphicFramePr>
        <p:xfrm>
          <a:off x="7196091" y="1206708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서비스 결과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440898A-1D8E-5CA3-5C0E-8C68A28E8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207" y="1658470"/>
            <a:ext cx="3171825" cy="48764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27251C-045D-4714-D71E-4D6BCB2E664B}"/>
              </a:ext>
            </a:extLst>
          </p:cNvPr>
          <p:cNvSpPr/>
          <p:nvPr/>
        </p:nvSpPr>
        <p:spPr>
          <a:xfrm>
            <a:off x="3756570" y="2118183"/>
            <a:ext cx="1317454" cy="26642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CF3A6D-6555-0B10-6114-8B20F58FCB6B}"/>
              </a:ext>
            </a:extLst>
          </p:cNvPr>
          <p:cNvSpPr/>
          <p:nvPr/>
        </p:nvSpPr>
        <p:spPr>
          <a:xfrm>
            <a:off x="7974284" y="1916442"/>
            <a:ext cx="1095669" cy="24094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DF777EE-E9A1-C746-5958-6EA9B368D24F}"/>
              </a:ext>
            </a:extLst>
          </p:cNvPr>
          <p:cNvSpPr/>
          <p:nvPr/>
        </p:nvSpPr>
        <p:spPr>
          <a:xfrm>
            <a:off x="3167718" y="5099316"/>
            <a:ext cx="748357" cy="16456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8300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136875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201913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실시간 시세 확인 과정 및 결과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Google Shape;139;gc03fc8ae2f_0_26">
            <a:extLst>
              <a:ext uri="{FF2B5EF4-FFF2-40B4-BE49-F238E27FC236}">
                <a16:creationId xmlns:a16="http://schemas.microsoft.com/office/drawing/2014/main" id="{422C3FE8-0439-C580-862D-197AF18347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902942"/>
              </p:ext>
            </p:extLst>
          </p:nvPr>
        </p:nvGraphicFramePr>
        <p:xfrm>
          <a:off x="544779" y="1206709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번 버튼 클릭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oogle Shape;139;gc03fc8ae2f_0_26">
            <a:extLst>
              <a:ext uri="{FF2B5EF4-FFF2-40B4-BE49-F238E27FC236}">
                <a16:creationId xmlns:a16="http://schemas.microsoft.com/office/drawing/2014/main" id="{0E948FD5-EF00-9E57-FA87-9801176D6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441076"/>
              </p:ext>
            </p:extLst>
          </p:nvPr>
        </p:nvGraphicFramePr>
        <p:xfrm>
          <a:off x="4757704" y="1206708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텍스트 입력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39;gc03fc8ae2f_0_26">
            <a:extLst>
              <a:ext uri="{FF2B5EF4-FFF2-40B4-BE49-F238E27FC236}">
                <a16:creationId xmlns:a16="http://schemas.microsoft.com/office/drawing/2014/main" id="{0CFE8A04-CBD7-786E-810B-6695199E0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834663"/>
              </p:ext>
            </p:extLst>
          </p:nvPr>
        </p:nvGraphicFramePr>
        <p:xfrm>
          <a:off x="8970629" y="1206708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시세 출력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E630D4C-BE50-F1D3-EED2-C821854F63CE}"/>
              </a:ext>
            </a:extLst>
          </p:cNvPr>
          <p:cNvSpPr/>
          <p:nvPr/>
        </p:nvSpPr>
        <p:spPr>
          <a:xfrm>
            <a:off x="3717148" y="1206708"/>
            <a:ext cx="520245" cy="396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7A15187-77E7-DF37-C7D5-F0B7EC4D6BA5}"/>
              </a:ext>
            </a:extLst>
          </p:cNvPr>
          <p:cNvSpPr/>
          <p:nvPr/>
        </p:nvSpPr>
        <p:spPr>
          <a:xfrm>
            <a:off x="7930073" y="1206708"/>
            <a:ext cx="520245" cy="396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28175-584A-EA65-7CAE-FDE49DF6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95" y="1658470"/>
            <a:ext cx="3171825" cy="48764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8BD643-CE0C-7A14-B972-772DD529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820" y="1658470"/>
            <a:ext cx="3171825" cy="4876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CF6681-E8F1-E60C-54E4-571175942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745" y="1658470"/>
            <a:ext cx="3171825" cy="487645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38B61F-8EEA-B6D3-975A-031D793EA33E}"/>
              </a:ext>
            </a:extLst>
          </p:cNvPr>
          <p:cNvSpPr/>
          <p:nvPr/>
        </p:nvSpPr>
        <p:spPr>
          <a:xfrm>
            <a:off x="356613" y="5375622"/>
            <a:ext cx="1095669" cy="20042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EC0F7AA-B4D9-FE9E-4498-C5FE873E154A}"/>
              </a:ext>
            </a:extLst>
          </p:cNvPr>
          <p:cNvSpPr/>
          <p:nvPr/>
        </p:nvSpPr>
        <p:spPr>
          <a:xfrm>
            <a:off x="4961168" y="4237104"/>
            <a:ext cx="1095669" cy="16456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1307E52-8CEE-D072-BA1D-769D63167E0B}"/>
              </a:ext>
            </a:extLst>
          </p:cNvPr>
          <p:cNvSpPr/>
          <p:nvPr/>
        </p:nvSpPr>
        <p:spPr>
          <a:xfrm>
            <a:off x="8758517" y="3863788"/>
            <a:ext cx="3097158" cy="7620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362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858641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3519237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실시간 시세 확인 과정 및 결과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ED3B586-CABB-131B-39C7-E2245AB90D38}"/>
              </a:ext>
            </a:extLst>
          </p:cNvPr>
          <p:cNvSpPr/>
          <p:nvPr/>
        </p:nvSpPr>
        <p:spPr>
          <a:xfrm>
            <a:off x="872348" y="1206708"/>
            <a:ext cx="520245" cy="396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4EC0076D-6670-E701-5AC5-1903AF947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090165"/>
              </p:ext>
            </p:extLst>
          </p:nvPr>
        </p:nvGraphicFramePr>
        <p:xfrm>
          <a:off x="2269658" y="1206708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시가 총액 확인 버튼 클릭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71BBFCB-6656-02DF-B94F-8A7EC994EBDD}"/>
              </a:ext>
            </a:extLst>
          </p:cNvPr>
          <p:cNvSpPr/>
          <p:nvPr/>
        </p:nvSpPr>
        <p:spPr>
          <a:xfrm>
            <a:off x="5798781" y="1206708"/>
            <a:ext cx="520245" cy="396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Google Shape;139;gc03fc8ae2f_0_26">
            <a:extLst>
              <a:ext uri="{FF2B5EF4-FFF2-40B4-BE49-F238E27FC236}">
                <a16:creationId xmlns:a16="http://schemas.microsoft.com/office/drawing/2014/main" id="{7476B6F6-39DD-C94A-437B-ED89D17EE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068341"/>
              </p:ext>
            </p:extLst>
          </p:nvPr>
        </p:nvGraphicFramePr>
        <p:xfrm>
          <a:off x="7196091" y="1206708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네이버 증권 링크로 연결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772260F-F503-942A-2C41-E5513E50D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4" y="1658470"/>
            <a:ext cx="3171825" cy="48764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E73B9A-1072-4DB4-1278-50A00D527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207" y="1658470"/>
            <a:ext cx="3171825" cy="487645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4236C7-F1F7-ADF8-D2F5-05BC6044C690}"/>
              </a:ext>
            </a:extLst>
          </p:cNvPr>
          <p:cNvSpPr/>
          <p:nvPr/>
        </p:nvSpPr>
        <p:spPr>
          <a:xfrm>
            <a:off x="3173506" y="5091954"/>
            <a:ext cx="735106" cy="17929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184C13-88F0-26A4-498A-A7A030D53956}"/>
              </a:ext>
            </a:extLst>
          </p:cNvPr>
          <p:cNvSpPr/>
          <p:nvPr/>
        </p:nvSpPr>
        <p:spPr>
          <a:xfrm>
            <a:off x="7901591" y="1915726"/>
            <a:ext cx="1251374" cy="24557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7041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5;gbf9ebb5319_0_18">
            <a:extLst>
              <a:ext uri="{FF2B5EF4-FFF2-40B4-BE49-F238E27FC236}">
                <a16:creationId xmlns:a16="http://schemas.microsoft.com/office/drawing/2014/main" id="{066456AA-98D6-F9ED-C7E8-524D25D58C0C}"/>
              </a:ext>
            </a:extLst>
          </p:cNvPr>
          <p:cNvGraphicFramePr/>
          <p:nvPr/>
        </p:nvGraphicFramePr>
        <p:xfrm>
          <a:off x="876300" y="3119995"/>
          <a:ext cx="2747500" cy="7010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64;gbf9ebb5319_0_18">
            <a:extLst>
              <a:ext uri="{FF2B5EF4-FFF2-40B4-BE49-F238E27FC236}">
                <a16:creationId xmlns:a16="http://schemas.microsoft.com/office/drawing/2014/main" id="{1BC604CC-407E-E473-E7CE-C0191E6D9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1355876"/>
              </p:ext>
            </p:extLst>
          </p:nvPr>
        </p:nvGraphicFramePr>
        <p:xfrm>
          <a:off x="3776200" y="3119995"/>
          <a:ext cx="7329000" cy="5811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</a:t>
                      </a:r>
                      <a:r>
                        <a:rPr lang="en-US" altLang="ko-KR" sz="2000" b="1" dirty="0">
                          <a:solidFill>
                            <a:srgbClr val="F3F3F3"/>
                          </a:solidFill>
                        </a:rPr>
                        <a:t>Ⅲ</a:t>
                      </a: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rgbClr val="F3F3F3"/>
                          </a:solidFill>
                        </a:rPr>
                        <a:t>프로젝트 수행 상세 기록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04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259658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667624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개발 환경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7D4F-EDF5-2C9F-05D3-D988731DDCA2}"/>
              </a:ext>
            </a:extLst>
          </p:cNvPr>
          <p:cNvSpPr/>
          <p:nvPr/>
        </p:nvSpPr>
        <p:spPr>
          <a:xfrm>
            <a:off x="62372" y="1927974"/>
            <a:ext cx="11974288" cy="2078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36687-3E0B-565C-6CED-C097A3053CDB}"/>
              </a:ext>
            </a:extLst>
          </p:cNvPr>
          <p:cNvSpPr/>
          <p:nvPr/>
        </p:nvSpPr>
        <p:spPr>
          <a:xfrm>
            <a:off x="1769566" y="1231311"/>
            <a:ext cx="2952328" cy="536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데이터 수집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D4CA3-1BC1-6FC4-2EA5-33850D2940CA}"/>
              </a:ext>
            </a:extLst>
          </p:cNvPr>
          <p:cNvSpPr/>
          <p:nvPr/>
        </p:nvSpPr>
        <p:spPr>
          <a:xfrm>
            <a:off x="4895960" y="1231311"/>
            <a:ext cx="2952328" cy="536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기본 소스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F0F952-2BF6-6612-BFD6-5C8BF936775E}"/>
              </a:ext>
            </a:extLst>
          </p:cNvPr>
          <p:cNvSpPr/>
          <p:nvPr/>
        </p:nvSpPr>
        <p:spPr>
          <a:xfrm>
            <a:off x="8196420" y="1231311"/>
            <a:ext cx="2952328" cy="536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 err="1">
                <a:solidFill>
                  <a:schemeClr val="tx1"/>
                </a:solidFill>
              </a:rPr>
              <a:t>챗봇</a:t>
            </a:r>
            <a:r>
              <a:rPr lang="ko-KR" altLang="en-US" b="1" dirty="0">
                <a:solidFill>
                  <a:schemeClr val="tx1"/>
                </a:solidFill>
              </a:rPr>
              <a:t> 스킬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9F270-9B80-0495-875D-D23662CCB5B7}"/>
              </a:ext>
            </a:extLst>
          </p:cNvPr>
          <p:cNvSpPr/>
          <p:nvPr/>
        </p:nvSpPr>
        <p:spPr>
          <a:xfrm>
            <a:off x="458415" y="2242295"/>
            <a:ext cx="985195" cy="15481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수행 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85FB39-3D02-DB31-4643-B3478CA76FAE}"/>
              </a:ext>
            </a:extLst>
          </p:cNvPr>
          <p:cNvSpPr/>
          <p:nvPr/>
        </p:nvSpPr>
        <p:spPr>
          <a:xfrm>
            <a:off x="1784609" y="2103060"/>
            <a:ext cx="2932561" cy="374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1. </a:t>
            </a:r>
            <a:r>
              <a:rPr lang="ko-KR" altLang="en-US" b="1">
                <a:solidFill>
                  <a:schemeClr val="tx1"/>
                </a:solidFill>
              </a:rPr>
              <a:t>웹 크롤링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9F72C-9776-871A-B6BC-72FCB954CD04}"/>
              </a:ext>
            </a:extLst>
          </p:cNvPr>
          <p:cNvSpPr/>
          <p:nvPr/>
        </p:nvSpPr>
        <p:spPr>
          <a:xfrm>
            <a:off x="4889337" y="2103060"/>
            <a:ext cx="2955975" cy="374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1.</a:t>
            </a:r>
            <a:r>
              <a:rPr lang="ko-KR" altLang="en-US" b="1" dirty="0">
                <a:solidFill>
                  <a:schemeClr val="tx1"/>
                </a:solidFill>
              </a:rPr>
              <a:t> 카카오톡 시나리오 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BE101A-4C5C-2E64-CF57-F4B06FDB4159}"/>
              </a:ext>
            </a:extLst>
          </p:cNvPr>
          <p:cNvSpPr/>
          <p:nvPr/>
        </p:nvSpPr>
        <p:spPr>
          <a:xfrm>
            <a:off x="4889337" y="2546908"/>
            <a:ext cx="2958951" cy="374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en-US" b="1" dirty="0">
                <a:solidFill>
                  <a:schemeClr val="tx1"/>
                </a:solidFill>
              </a:rPr>
              <a:t>카카오톡 블록 제작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E4D8D2-54CD-121F-8A7D-1E3BB746EF2B}"/>
              </a:ext>
            </a:extLst>
          </p:cNvPr>
          <p:cNvSpPr/>
          <p:nvPr/>
        </p:nvSpPr>
        <p:spPr>
          <a:xfrm>
            <a:off x="62372" y="4271124"/>
            <a:ext cx="11974288" cy="2078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226254-41AA-DEF2-C85A-AFDE4C1A40CC}"/>
              </a:ext>
            </a:extLst>
          </p:cNvPr>
          <p:cNvSpPr/>
          <p:nvPr/>
        </p:nvSpPr>
        <p:spPr>
          <a:xfrm>
            <a:off x="458415" y="4585445"/>
            <a:ext cx="985195" cy="15481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개발 환경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4E29B-0559-A072-3464-B8332D3CBCF4}"/>
              </a:ext>
            </a:extLst>
          </p:cNvPr>
          <p:cNvSpPr/>
          <p:nvPr/>
        </p:nvSpPr>
        <p:spPr>
          <a:xfrm>
            <a:off x="1784609" y="4405000"/>
            <a:ext cx="2937285" cy="82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Python 3.9.7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5852F6-DA05-3967-6455-DA741D6F7311}"/>
              </a:ext>
            </a:extLst>
          </p:cNvPr>
          <p:cNvSpPr/>
          <p:nvPr/>
        </p:nvSpPr>
        <p:spPr>
          <a:xfrm>
            <a:off x="1784609" y="5601962"/>
            <a:ext cx="1513952" cy="503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</a:rPr>
              <a:t>Beautiful Soup 3.2.2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AE5545-7EDB-FCDB-1C9B-42A8B823EBF9}"/>
              </a:ext>
            </a:extLst>
          </p:cNvPr>
          <p:cNvSpPr/>
          <p:nvPr/>
        </p:nvSpPr>
        <p:spPr>
          <a:xfrm>
            <a:off x="8196420" y="4390224"/>
            <a:ext cx="2958951" cy="505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Flask 2.1.2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A81378-81A4-8CBA-97F8-D9CE5FF38BA4}"/>
              </a:ext>
            </a:extLst>
          </p:cNvPr>
          <p:cNvSpPr/>
          <p:nvPr/>
        </p:nvSpPr>
        <p:spPr>
          <a:xfrm>
            <a:off x="4886361" y="2990756"/>
            <a:ext cx="2958951" cy="374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en-US" b="1" dirty="0" err="1">
                <a:solidFill>
                  <a:schemeClr val="tx1"/>
                </a:solidFill>
              </a:rPr>
              <a:t>챗봇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UI 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C2EE31-FC4A-D259-D668-C380A80B64B4}"/>
              </a:ext>
            </a:extLst>
          </p:cNvPr>
          <p:cNvSpPr/>
          <p:nvPr/>
        </p:nvSpPr>
        <p:spPr>
          <a:xfrm>
            <a:off x="4886360" y="3431106"/>
            <a:ext cx="2958951" cy="374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en-US" b="1" dirty="0" err="1">
                <a:solidFill>
                  <a:schemeClr val="tx1"/>
                </a:solidFill>
              </a:rPr>
              <a:t>챗봇</a:t>
            </a:r>
            <a:r>
              <a:rPr lang="ko-KR" altLang="en-US" b="1" dirty="0">
                <a:solidFill>
                  <a:schemeClr val="tx1"/>
                </a:solidFill>
              </a:rPr>
              <a:t> 응답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56D2ED-7F83-0E81-66B9-0DABCD98C808}"/>
              </a:ext>
            </a:extLst>
          </p:cNvPr>
          <p:cNvSpPr/>
          <p:nvPr/>
        </p:nvSpPr>
        <p:spPr>
          <a:xfrm>
            <a:off x="8203286" y="2103060"/>
            <a:ext cx="2955975" cy="374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1. Heroku </a:t>
            </a:r>
            <a:r>
              <a:rPr lang="ko-KR" altLang="en-US" b="1" dirty="0">
                <a:solidFill>
                  <a:schemeClr val="tx1"/>
                </a:solidFill>
              </a:rPr>
              <a:t>배포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E5A50D-340E-275F-AC31-6C7F46C6641C}"/>
              </a:ext>
            </a:extLst>
          </p:cNvPr>
          <p:cNvSpPr/>
          <p:nvPr/>
        </p:nvSpPr>
        <p:spPr>
          <a:xfrm>
            <a:off x="8200310" y="2990756"/>
            <a:ext cx="2958951" cy="374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en-US" b="1" dirty="0" err="1">
                <a:solidFill>
                  <a:schemeClr val="tx1"/>
                </a:solidFill>
              </a:rPr>
              <a:t>챗봇</a:t>
            </a:r>
            <a:r>
              <a:rPr lang="ko-KR" altLang="en-US" b="1" dirty="0">
                <a:solidFill>
                  <a:schemeClr val="tx1"/>
                </a:solidFill>
              </a:rPr>
              <a:t> 엔티티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F594D2-3BE2-A1DB-4EEB-7D7D484A9C14}"/>
              </a:ext>
            </a:extLst>
          </p:cNvPr>
          <p:cNvSpPr/>
          <p:nvPr/>
        </p:nvSpPr>
        <p:spPr>
          <a:xfrm>
            <a:off x="8200309" y="2547186"/>
            <a:ext cx="2958951" cy="374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en-US" b="1" dirty="0" err="1">
                <a:solidFill>
                  <a:schemeClr val="tx1"/>
                </a:solidFill>
              </a:rPr>
              <a:t>챗봇</a:t>
            </a:r>
            <a:r>
              <a:rPr lang="ko-KR" altLang="en-US" b="1" dirty="0">
                <a:solidFill>
                  <a:schemeClr val="tx1"/>
                </a:solidFill>
              </a:rPr>
              <a:t> 스킬 연동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543499-647C-D037-8D83-D72E4EBC3ABB}"/>
              </a:ext>
            </a:extLst>
          </p:cNvPr>
          <p:cNvSpPr/>
          <p:nvPr/>
        </p:nvSpPr>
        <p:spPr>
          <a:xfrm>
            <a:off x="8203286" y="5035126"/>
            <a:ext cx="2958951" cy="543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Heroku 7.53.0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C3417FA-24B1-53F2-A937-68E6A15E6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9323" y="4521086"/>
            <a:ext cx="462548" cy="3979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D405693-FD27-F606-D51C-E83E98F97D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64251" y="4476219"/>
            <a:ext cx="432049" cy="33520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48BF365-A9B4-8DA8-4310-E668062A9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317" y="5302274"/>
            <a:ext cx="775893" cy="276008"/>
          </a:xfrm>
          <a:prstGeom prst="rect">
            <a:avLst/>
          </a:prstGeom>
        </p:spPr>
      </p:pic>
      <p:pic>
        <p:nvPicPr>
          <p:cNvPr id="1026" name="Picture 2" descr="m1에서 heroku로 배포해보기 - WONILLISM's Blog">
            <a:extLst>
              <a:ext uri="{FF2B5EF4-FFF2-40B4-BE49-F238E27FC236}">
                <a16:creationId xmlns:a16="http://schemas.microsoft.com/office/drawing/2014/main" id="{6DEE30AF-5E44-20FA-8F5E-54C7C3CE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790" y="4940694"/>
            <a:ext cx="777825" cy="7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2B3EC534-84FA-CE80-F8B6-0D95231085CF}"/>
              </a:ext>
            </a:extLst>
          </p:cNvPr>
          <p:cNvSpPr/>
          <p:nvPr/>
        </p:nvSpPr>
        <p:spPr>
          <a:xfrm>
            <a:off x="4889337" y="4390223"/>
            <a:ext cx="2958951" cy="1896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카카오톡 오픈 </a:t>
            </a:r>
            <a:r>
              <a:rPr lang="ko-KR" altLang="en-US" b="1" dirty="0" err="1">
                <a:solidFill>
                  <a:schemeClr val="tx1"/>
                </a:solidFill>
              </a:rPr>
              <a:t>빌더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386257B-9F07-A721-AECA-13D21BF9B8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84664" y="4520293"/>
            <a:ext cx="774234" cy="582261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02E22D-B91E-3B2F-C2F0-781CD5102669}"/>
              </a:ext>
            </a:extLst>
          </p:cNvPr>
          <p:cNvSpPr/>
          <p:nvPr/>
        </p:nvSpPr>
        <p:spPr>
          <a:xfrm>
            <a:off x="3354866" y="5601962"/>
            <a:ext cx="1362305" cy="507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</a:rPr>
              <a:t>Pandas</a:t>
            </a:r>
          </a:p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</a:rPr>
              <a:t>1.4.2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ED96C10-6671-2EDA-8816-EEE50456F19B}"/>
              </a:ext>
            </a:extLst>
          </p:cNvPr>
          <p:cNvSpPr/>
          <p:nvPr/>
        </p:nvSpPr>
        <p:spPr>
          <a:xfrm>
            <a:off x="3165847" y="5232400"/>
            <a:ext cx="370725" cy="345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C42006-D548-9894-F731-DF6F88D1513F}"/>
              </a:ext>
            </a:extLst>
          </p:cNvPr>
          <p:cNvSpPr/>
          <p:nvPr/>
        </p:nvSpPr>
        <p:spPr>
          <a:xfrm>
            <a:off x="8203286" y="5672137"/>
            <a:ext cx="2958951" cy="543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PostgreSQL 6.8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43D152B-B8DF-1026-6D80-8FE9B6277A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346910" y="5735904"/>
            <a:ext cx="432048" cy="41604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3794F9-E09F-E5D9-F63D-4965A27D30CC}"/>
              </a:ext>
            </a:extLst>
          </p:cNvPr>
          <p:cNvSpPr/>
          <p:nvPr/>
        </p:nvSpPr>
        <p:spPr>
          <a:xfrm>
            <a:off x="8203286" y="3424428"/>
            <a:ext cx="2958951" cy="374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4. DB </a:t>
            </a:r>
            <a:r>
              <a:rPr lang="ko-KR" altLang="en-US" b="1" dirty="0">
                <a:solidFill>
                  <a:schemeClr val="tx1"/>
                </a:solidFill>
              </a:rPr>
              <a:t>구축 및 연동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5B4587-B8B5-3580-FA09-C90B4FBDC492}"/>
              </a:ext>
            </a:extLst>
          </p:cNvPr>
          <p:cNvSpPr/>
          <p:nvPr/>
        </p:nvSpPr>
        <p:spPr>
          <a:xfrm>
            <a:off x="1795631" y="2555612"/>
            <a:ext cx="2932561" cy="374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en-US" b="1" dirty="0">
                <a:solidFill>
                  <a:schemeClr val="tx1"/>
                </a:solidFill>
              </a:rPr>
              <a:t>데이터 가공 및 추출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72AB3-1A3C-CFAE-9FC1-053289CAACEB}"/>
              </a:ext>
            </a:extLst>
          </p:cNvPr>
          <p:cNvSpPr/>
          <p:nvPr/>
        </p:nvSpPr>
        <p:spPr>
          <a:xfrm>
            <a:off x="1784609" y="2962794"/>
            <a:ext cx="2932561" cy="374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en-US" b="1" dirty="0">
                <a:solidFill>
                  <a:schemeClr val="tx1"/>
                </a:solidFill>
              </a:rPr>
              <a:t>웹 </a:t>
            </a:r>
            <a:r>
              <a:rPr lang="ko-KR" altLang="en-US" b="1" dirty="0" err="1">
                <a:solidFill>
                  <a:schemeClr val="tx1"/>
                </a:solidFill>
              </a:rPr>
              <a:t>서치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1" name="Picture 4" descr="DataHandling: pandas - DataFrame, Numpy ndarray 상호 변환.">
            <a:extLst>
              <a:ext uri="{FF2B5EF4-FFF2-40B4-BE49-F238E27FC236}">
                <a16:creationId xmlns:a16="http://schemas.microsoft.com/office/drawing/2014/main" id="{1BB120EE-2289-A39E-F990-1BE6C66F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42" y="5267895"/>
            <a:ext cx="926849" cy="3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7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181582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주식 시세 실시간 응답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B8609D4F-25D1-8CD3-D6CF-B8FF7D393937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4423DF2-62EF-B03D-3E91-B5F321C08709}"/>
              </a:ext>
            </a:extLst>
          </p:cNvPr>
          <p:cNvSpPr txBox="1"/>
          <p:nvPr/>
        </p:nvSpPr>
        <p:spPr>
          <a:xfrm>
            <a:off x="911276" y="2347707"/>
            <a:ext cx="8954084" cy="481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사용자가 원하는 주식명을 입력하면</a:t>
            </a:r>
            <a:r>
              <a:rPr lang="en-US" altLang="ko-KR" dirty="0"/>
              <a:t> </a:t>
            </a:r>
            <a:r>
              <a:rPr lang="ko-KR" altLang="en-US" dirty="0"/>
              <a:t>현재 가격을 응답해주는 기능 구현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 err="1"/>
              <a:t>pandas_datareader.data</a:t>
            </a:r>
            <a:r>
              <a:rPr lang="en-US" altLang="ko-KR" dirty="0"/>
              <a:t> </a:t>
            </a:r>
            <a:r>
              <a:rPr lang="ko-KR" altLang="en-US" dirty="0"/>
              <a:t>라이브러리를</a:t>
            </a:r>
            <a:r>
              <a:rPr lang="en-US" altLang="ko-KR" dirty="0"/>
              <a:t> </a:t>
            </a:r>
            <a:r>
              <a:rPr lang="ko-KR" altLang="en-US" dirty="0"/>
              <a:t>사용하여 현재 시세를 추출 할 계획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해당 라이브러리를 사용하려면</a:t>
            </a:r>
            <a:r>
              <a:rPr lang="en-US" altLang="ko-KR" dirty="0"/>
              <a:t> </a:t>
            </a:r>
            <a:r>
              <a:rPr lang="ko-KR" altLang="en-US" dirty="0"/>
              <a:t>주식명이</a:t>
            </a:r>
            <a:r>
              <a:rPr lang="en-US" altLang="ko-KR" dirty="0"/>
              <a:t> </a:t>
            </a:r>
            <a:r>
              <a:rPr lang="ko-KR" altLang="en-US" dirty="0"/>
              <a:t>아닌 주식 코드를 </a:t>
            </a:r>
            <a:r>
              <a:rPr lang="ko-KR" altLang="en-US" dirty="0" err="1"/>
              <a:t>입력해야함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/>
              <a:t>‘</a:t>
            </a:r>
            <a:r>
              <a:rPr lang="ko-KR" altLang="en-US" dirty="0" err="1">
                <a:hlinkClick r:id="rId3"/>
              </a:rPr>
              <a:t>인베스팅닷컴</a:t>
            </a:r>
            <a:r>
              <a:rPr lang="en-US" altLang="ko-KR" dirty="0"/>
              <a:t>’</a:t>
            </a:r>
            <a:r>
              <a:rPr lang="ko-KR" altLang="en-US" dirty="0"/>
              <a:t> 의 검색엔진을 이용하여</a:t>
            </a:r>
            <a:r>
              <a:rPr lang="en-US" altLang="ko-KR" dirty="0"/>
              <a:t> </a:t>
            </a:r>
            <a:r>
              <a:rPr lang="ko-KR" altLang="en-US" dirty="0"/>
              <a:t>주식 코드를 크롤링하여 주식 코드 추출</a:t>
            </a:r>
            <a:endParaRPr lang="en-US" altLang="ko-KR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코드 참고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ko-KR" altLang="en-US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04184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84414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주식 시세 실시간 응답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상세 과정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9900" t="1230" r="26400" b="-1230"/>
          <a:stretch/>
        </p:blipFill>
        <p:spPr>
          <a:xfrm>
            <a:off x="622994" y="1868938"/>
            <a:ext cx="4907279" cy="35628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5046" y="2478116"/>
            <a:ext cx="4234874" cy="27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사용자가 입력한 주식명을 주소창에 입력해주어 나오는 주식코드가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나오는 것을 확인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라이브러리를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이용하여 텍스트를 추출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CF715D7-3BA4-C849-5AC1-9873650E94B4}"/>
              </a:ext>
            </a:extLst>
          </p:cNvPr>
          <p:cNvSpPr/>
          <p:nvPr/>
        </p:nvSpPr>
        <p:spPr>
          <a:xfrm>
            <a:off x="1284170" y="1841734"/>
            <a:ext cx="412550" cy="20610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90F2CD1-34B0-AA99-9F41-B09414C1AE8C}"/>
              </a:ext>
            </a:extLst>
          </p:cNvPr>
          <p:cNvSpPr/>
          <p:nvPr/>
        </p:nvSpPr>
        <p:spPr>
          <a:xfrm>
            <a:off x="2164080" y="4876800"/>
            <a:ext cx="1341120" cy="21507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8779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67782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111180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주식 시세 실시간 응답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3" y="2034964"/>
            <a:ext cx="4196538" cy="3972479"/>
          </a:xfrm>
          <a:prstGeom prst="rect">
            <a:avLst/>
          </a:prstGeom>
        </p:spPr>
      </p:pic>
      <p:graphicFrame>
        <p:nvGraphicFramePr>
          <p:cNvPr id="9" name="Google Shape;139;gc03fc8ae2f_0_26">
            <a:extLst>
              <a:ext uri="{FF2B5EF4-FFF2-40B4-BE49-F238E27FC236}">
                <a16:creationId xmlns:a16="http://schemas.microsoft.com/office/drawing/2014/main" id="{275FE8B4-0C2F-936C-246A-48ED2FD447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613598"/>
              </p:ext>
            </p:extLst>
          </p:nvPr>
        </p:nvGraphicFramePr>
        <p:xfrm>
          <a:off x="274736" y="134458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</a:t>
                      </a:r>
                      <a:r>
                        <a:rPr lang="ko-KR" altLang="en-US" sz="1400" b="1" dirty="0" err="1"/>
                        <a:t>챗봇</a:t>
                      </a:r>
                      <a:r>
                        <a:rPr lang="ko-KR" altLang="en-US" sz="1400" b="1" dirty="0"/>
                        <a:t> 시연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1DCA6EA-069E-BCFD-1132-F9B5B2C30C42}"/>
              </a:ext>
            </a:extLst>
          </p:cNvPr>
          <p:cNvSpPr txBox="1"/>
          <p:nvPr/>
        </p:nvSpPr>
        <p:spPr>
          <a:xfrm>
            <a:off x="5714977" y="2708704"/>
            <a:ext cx="5710220" cy="2404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카카오톡 배포까지 한 뒤 모바일로 카카오톡 </a:t>
            </a:r>
            <a:r>
              <a:rPr lang="ko-KR" altLang="en-US" sz="2000" b="1" dirty="0" err="1"/>
              <a:t>챗봇</a:t>
            </a:r>
            <a:r>
              <a:rPr lang="ko-KR" altLang="en-US" sz="2000" b="1" dirty="0"/>
              <a:t> 결과 확인</a:t>
            </a:r>
            <a:endParaRPr lang="en-US" altLang="ko-KR" sz="2000" b="1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원하는 결과 성공적으로 출력 확인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76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321986259"/>
              </p:ext>
            </p:extLst>
          </p:nvPr>
        </p:nvGraphicFramePr>
        <p:xfrm>
          <a:off x="3776200" y="1941140"/>
          <a:ext cx="7329000" cy="34867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Ⅰ. 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rgbClr val="F3F3F3"/>
                          </a:solidFill>
                        </a:rPr>
                        <a:t>프로젝트 분석개요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Ⅱ.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rgbClr val="F3F3F3"/>
                          </a:solidFill>
                        </a:rPr>
                        <a:t>프로젝트 수행 과정 및 결과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Ⅲ.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rgbClr val="F3F3F3"/>
                          </a:solidFill>
                        </a:rPr>
                        <a:t>프로젝트 수행 상세 기록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Ⅳ.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rgbClr val="F3F3F3"/>
                          </a:solidFill>
                        </a:rPr>
                        <a:t>프로젝트 구성원 및 자료 출처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부록</a:t>
                      </a:r>
                      <a:endParaRPr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ⅰ. 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챗봇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시연</a:t>
                      </a:r>
                      <a:endParaRPr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913626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F3F3F3"/>
                          </a:solidFill>
                        </a:rPr>
                        <a:t>ⅱ.  </a:t>
                      </a:r>
                      <a:r>
                        <a:rPr lang="ko-KR" altLang="en-US" sz="2000" b="1" dirty="0">
                          <a:solidFill>
                            <a:srgbClr val="F3F3F3"/>
                          </a:solidFill>
                        </a:rPr>
                        <a:t>프로젝트 수행 상세 기록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024261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1559215198"/>
              </p:ext>
            </p:extLst>
          </p:nvPr>
        </p:nvGraphicFramePr>
        <p:xfrm>
          <a:off x="876300" y="1831641"/>
          <a:ext cx="2747500" cy="3695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53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3600" b="1" dirty="0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목차</a:t>
                      </a: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67782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데이터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모의주식</a:t>
                      </a:r>
                      <a:r>
                        <a:rPr lang="ko-KR" altLang="en-US" b="1" baseline="0" dirty="0"/>
                        <a:t> 체험하기</a:t>
                      </a:r>
                      <a:endParaRPr lang="ko-KR" altLang="en-US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oogle Shape;139;gc03fc8ae2f_0_26">
            <a:extLst>
              <a:ext uri="{FF2B5EF4-FFF2-40B4-BE49-F238E27FC236}">
                <a16:creationId xmlns:a16="http://schemas.microsoft.com/office/drawing/2014/main" id="{50059E16-A0F2-DA46-EA6B-DBF6E700A062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B78D40C-8DAB-FD97-00FC-A515F36F916E}"/>
              </a:ext>
            </a:extLst>
          </p:cNvPr>
          <p:cNvSpPr txBox="1"/>
          <p:nvPr/>
        </p:nvSpPr>
        <p:spPr>
          <a:xfrm>
            <a:off x="911276" y="2133043"/>
            <a:ext cx="8913208" cy="4540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주식 초심자를 위한 </a:t>
            </a:r>
            <a:r>
              <a:rPr lang="ko-KR" altLang="en-US" dirty="0" err="1">
                <a:ea typeface="맑은 고딕"/>
              </a:rPr>
              <a:t>챗봇이기</a:t>
            </a:r>
            <a:r>
              <a:rPr lang="ko-KR" altLang="en-US" dirty="0">
                <a:ea typeface="맑은 고딕"/>
              </a:rPr>
              <a:t> 때문에 돈이 없거나 시작하기 두려운 사용자를 위해 미니 게임식으로 모의로 주식을 체험 할 수 있게 제작</a:t>
            </a:r>
            <a:endParaRPr lang="en-US" altLang="ko-KR" dirty="0"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모의 주식은 초기 자금으로 </a:t>
            </a:r>
            <a:r>
              <a:rPr lang="en-US" altLang="ko-KR" dirty="0">
                <a:ea typeface="맑은 고딕"/>
              </a:rPr>
              <a:t>100</a:t>
            </a:r>
            <a:r>
              <a:rPr lang="ko-KR" altLang="en-US" dirty="0">
                <a:ea typeface="맑은 고딕"/>
              </a:rPr>
              <a:t>만원을 제공하여 국내 주식 종목만으로 </a:t>
            </a:r>
            <a:br>
              <a:rPr lang="en-US" altLang="ko-KR" dirty="0">
                <a:ea typeface="맑은 고딕"/>
              </a:rPr>
            </a:br>
            <a:r>
              <a:rPr lang="ko-KR" altLang="en-US" dirty="0">
                <a:ea typeface="맑은 고딕"/>
              </a:rPr>
              <a:t>체험 해보거나 리스크를 짊어지지 않고 재미를 느끼게 할 수 있는 것이 목적</a:t>
            </a:r>
            <a:endParaRPr lang="en-US" altLang="ko-KR" dirty="0">
              <a:ea typeface="맑은 고딕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ea typeface="맑은 고딕"/>
              </a:rPr>
              <a:t>구매 </a:t>
            </a:r>
            <a:r>
              <a:rPr lang="ko-KR" altLang="en-US" dirty="0">
                <a:hlinkClick r:id="rId3"/>
              </a:rPr>
              <a:t>코드 참고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판매 </a:t>
            </a:r>
            <a:r>
              <a:rPr lang="ko-KR" altLang="en-US" dirty="0">
                <a:hlinkClick r:id="rId4"/>
              </a:rPr>
              <a:t>코드 참고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716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201032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데이터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모의주식</a:t>
                      </a:r>
                      <a:r>
                        <a:rPr lang="ko-KR" altLang="en-US" b="1" baseline="0" dirty="0"/>
                        <a:t> 체험하기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상세 과정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20450E-0F3C-DA15-A61C-CFC2BB353B2C}"/>
              </a:ext>
            </a:extLst>
          </p:cNvPr>
          <p:cNvSpPr txBox="1"/>
          <p:nvPr/>
        </p:nvSpPr>
        <p:spPr>
          <a:xfrm>
            <a:off x="3883029" y="5784806"/>
            <a:ext cx="49754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사용자가 사고 파는 주식을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6370735" y="2694138"/>
            <a:ext cx="4622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모의 주식을 처음 </a:t>
            </a:r>
            <a:r>
              <a:rPr lang="ko-KR" altLang="en-US" b="1" dirty="0"/>
              <a:t>구매</a:t>
            </a:r>
            <a:r>
              <a:rPr lang="ko-KR" altLang="en-US" dirty="0"/>
              <a:t> 할 때의 과정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70735" y="3884778"/>
            <a:ext cx="4342195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모의 주식</a:t>
            </a:r>
            <a:r>
              <a:rPr lang="en-US" altLang="ko-KR" dirty="0"/>
              <a:t> </a:t>
            </a:r>
            <a:r>
              <a:rPr lang="ko-KR" altLang="en-US" b="1" dirty="0"/>
              <a:t>판매</a:t>
            </a:r>
            <a:r>
              <a:rPr lang="ko-KR" altLang="en-US" dirty="0"/>
              <a:t> 할 때의 과정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261854" y="1902475"/>
            <a:ext cx="356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Psycopg2</a:t>
            </a:r>
            <a:r>
              <a:rPr lang="ko-KR" altLang="en-US" dirty="0"/>
              <a:t> 라이브러리를 사용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6" y="2687046"/>
            <a:ext cx="5821263" cy="8302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14011"/>
          <a:stretch/>
        </p:blipFill>
        <p:spPr>
          <a:xfrm>
            <a:off x="261854" y="3884778"/>
            <a:ext cx="5834145" cy="835178"/>
          </a:xfrm>
          <a:prstGeom prst="rect">
            <a:avLst/>
          </a:prstGeom>
        </p:spPr>
      </p:pic>
      <p:sp>
        <p:nvSpPr>
          <p:cNvPr id="19" name="화살표: 아래쪽 3">
            <a:extLst>
              <a:ext uri="{FF2B5EF4-FFF2-40B4-BE49-F238E27FC236}">
                <a16:creationId xmlns:a16="http://schemas.microsoft.com/office/drawing/2014/main" id="{DB667241-AF70-86DA-BB79-FE5CF6708C00}"/>
              </a:ext>
            </a:extLst>
          </p:cNvPr>
          <p:cNvSpPr/>
          <p:nvPr/>
        </p:nvSpPr>
        <p:spPr>
          <a:xfrm>
            <a:off x="5910072" y="5036457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74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84407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데이터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359623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모의주식</a:t>
                      </a:r>
                      <a:r>
                        <a:rPr lang="ko-KR" altLang="en-US" b="1" baseline="0" dirty="0"/>
                        <a:t> 체험하기</a:t>
                      </a:r>
                      <a:endParaRPr lang="ko-KR" altLang="en-US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알고리즘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" name="직선 화살표 연결선 25"/>
          <p:cNvCxnSpPr>
            <a:cxnSpLocks/>
            <a:endCxn id="59" idx="0"/>
          </p:cNvCxnSpPr>
          <p:nvPr/>
        </p:nvCxnSpPr>
        <p:spPr>
          <a:xfrm>
            <a:off x="1628401" y="4875178"/>
            <a:ext cx="0" cy="8404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2128916" y="4051417"/>
            <a:ext cx="1375396" cy="4749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UPDATE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18394" y="4528320"/>
            <a:ext cx="1620013" cy="31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문제 설명</a:t>
            </a:r>
          </a:p>
        </p:txBody>
      </p:sp>
      <p:sp>
        <p:nvSpPr>
          <p:cNvPr id="59" name="타원 58"/>
          <p:cNvSpPr/>
          <p:nvPr/>
        </p:nvSpPr>
        <p:spPr>
          <a:xfrm>
            <a:off x="865262" y="5715594"/>
            <a:ext cx="1526278" cy="62112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사용자에게 출력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371773" y="3203177"/>
            <a:ext cx="1230216" cy="30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문제 </a:t>
            </a:r>
            <a:r>
              <a:rPr lang="ko-KR" altLang="en-US" sz="1200" dirty="0" err="1"/>
              <a:t>없을시</a:t>
            </a:r>
            <a:endParaRPr lang="ko-KR" alt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486721" y="4098690"/>
            <a:ext cx="1230216" cy="30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문제 발생시</a:t>
            </a:r>
          </a:p>
        </p:txBody>
      </p:sp>
      <p:sp>
        <p:nvSpPr>
          <p:cNvPr id="93" name="타원 92"/>
          <p:cNvSpPr/>
          <p:nvPr/>
        </p:nvSpPr>
        <p:spPr>
          <a:xfrm>
            <a:off x="1996625" y="4955319"/>
            <a:ext cx="1620013" cy="31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결과 설명</a:t>
            </a:r>
          </a:p>
        </p:txBody>
      </p:sp>
      <p:cxnSp>
        <p:nvCxnSpPr>
          <p:cNvPr id="94" name="직선 화살표 연결선 93"/>
          <p:cNvCxnSpPr>
            <a:cxnSpLocks/>
            <a:stCxn id="46" idx="4"/>
            <a:endCxn id="93" idx="0"/>
          </p:cNvCxnSpPr>
          <p:nvPr/>
        </p:nvCxnSpPr>
        <p:spPr>
          <a:xfrm flipH="1">
            <a:off x="2806632" y="4526364"/>
            <a:ext cx="9982" cy="4289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Google Shape;139;gc03fc8ae2f_0_26">
            <a:extLst>
              <a:ext uri="{FF2B5EF4-FFF2-40B4-BE49-F238E27FC236}">
                <a16:creationId xmlns:a16="http://schemas.microsoft.com/office/drawing/2014/main" id="{A32B5500-00EC-4826-A199-C6F6FEFDB7D3}"/>
              </a:ext>
            </a:extLst>
          </p:cNvPr>
          <p:cNvGraphicFramePr/>
          <p:nvPr/>
        </p:nvGraphicFramePr>
        <p:xfrm>
          <a:off x="4421943" y="1310412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실제 서비스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화살표: 아래쪽 3">
            <a:extLst>
              <a:ext uri="{FF2B5EF4-FFF2-40B4-BE49-F238E27FC236}">
                <a16:creationId xmlns:a16="http://schemas.microsoft.com/office/drawing/2014/main" id="{32FEC8A6-6B92-FDE9-56CD-ECCC554211E8}"/>
              </a:ext>
            </a:extLst>
          </p:cNvPr>
          <p:cNvSpPr/>
          <p:nvPr/>
        </p:nvSpPr>
        <p:spPr>
          <a:xfrm>
            <a:off x="9421548" y="3320098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3">
            <a:extLst>
              <a:ext uri="{FF2B5EF4-FFF2-40B4-BE49-F238E27FC236}">
                <a16:creationId xmlns:a16="http://schemas.microsoft.com/office/drawing/2014/main" id="{A89606E6-8F18-EDAB-B8AA-1C640B630AA1}"/>
              </a:ext>
            </a:extLst>
          </p:cNvPr>
          <p:cNvSpPr/>
          <p:nvPr/>
        </p:nvSpPr>
        <p:spPr>
          <a:xfrm>
            <a:off x="5510200" y="3315193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44BD8F2-25BC-C136-C7BA-24B709DB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43" y="2372304"/>
            <a:ext cx="2673625" cy="8576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E08AEE-404F-AB92-5819-4FE84AD2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44" y="4017488"/>
            <a:ext cx="2652058" cy="8576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BA287E-0D75-C30B-9802-CA710EFAA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971" y="2373394"/>
            <a:ext cx="2673625" cy="856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B1F87-4100-D772-0EDE-7527F4ECC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247" y="4018578"/>
            <a:ext cx="2673349" cy="82843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DEC432-622E-9E3C-17E7-49A6F9A1E11C}"/>
              </a:ext>
            </a:extLst>
          </p:cNvPr>
          <p:cNvSpPr/>
          <p:nvPr/>
        </p:nvSpPr>
        <p:spPr>
          <a:xfrm>
            <a:off x="5208174" y="4066300"/>
            <a:ext cx="1865827" cy="7807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7AA3D6-4B7D-485C-BAF5-C738E6CEBFFB}"/>
              </a:ext>
            </a:extLst>
          </p:cNvPr>
          <p:cNvSpPr/>
          <p:nvPr/>
        </p:nvSpPr>
        <p:spPr>
          <a:xfrm>
            <a:off x="8982638" y="4062831"/>
            <a:ext cx="1997958" cy="748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BF9754-3AA1-BD80-9760-1A74D19A802D}"/>
              </a:ext>
            </a:extLst>
          </p:cNvPr>
          <p:cNvSpPr txBox="1"/>
          <p:nvPr/>
        </p:nvSpPr>
        <p:spPr>
          <a:xfrm>
            <a:off x="4682037" y="5274013"/>
            <a:ext cx="6444564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카카오톡 </a:t>
            </a:r>
            <a:r>
              <a:rPr lang="ko-KR" altLang="en-US" dirty="0" err="1">
                <a:ea typeface="맑은 고딕"/>
              </a:rPr>
              <a:t>챗봇과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DB</a:t>
            </a:r>
            <a:r>
              <a:rPr lang="ko-KR" altLang="en-US" dirty="0">
                <a:ea typeface="맑은 고딕"/>
              </a:rPr>
              <a:t>에 실제로 적용되는 것을 확인</a:t>
            </a:r>
            <a:endParaRPr lang="en-US" altLang="ko-KR" dirty="0">
              <a:ea typeface="맑은 고딕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CAE2318E-3565-46BA-4BEC-69C6B7D2405E}"/>
              </a:ext>
            </a:extLst>
          </p:cNvPr>
          <p:cNvCxnSpPr>
            <a:stCxn id="64" idx="3"/>
            <a:endCxn id="46" idx="0"/>
          </p:cNvCxnSpPr>
          <p:nvPr/>
        </p:nvCxnSpPr>
        <p:spPr>
          <a:xfrm>
            <a:off x="2446431" y="3573865"/>
            <a:ext cx="370183" cy="477552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A5541D-F854-5C45-FD77-DE6EAF13E432}"/>
              </a:ext>
            </a:extLst>
          </p:cNvPr>
          <p:cNvCxnSpPr>
            <a:stCxn id="3" idx="0"/>
            <a:endCxn id="54" idx="0"/>
          </p:cNvCxnSpPr>
          <p:nvPr/>
        </p:nvCxnSpPr>
        <p:spPr>
          <a:xfrm flipH="1">
            <a:off x="1628401" y="1925312"/>
            <a:ext cx="2" cy="26030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2AEFDF6-E2C7-1302-39DA-006350487928}"/>
              </a:ext>
            </a:extLst>
          </p:cNvPr>
          <p:cNvCxnSpPr>
            <a:stCxn id="93" idx="4"/>
            <a:endCxn id="59" idx="6"/>
          </p:cNvCxnSpPr>
          <p:nvPr/>
        </p:nvCxnSpPr>
        <p:spPr>
          <a:xfrm rot="5400000">
            <a:off x="2223015" y="5442538"/>
            <a:ext cx="752142" cy="415092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818396" y="1925312"/>
            <a:ext cx="1620013" cy="31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사용자 입력 </a:t>
            </a:r>
          </a:p>
        </p:txBody>
      </p:sp>
      <p:sp>
        <p:nvSpPr>
          <p:cNvPr id="39" name="타원 38"/>
          <p:cNvSpPr/>
          <p:nvPr/>
        </p:nvSpPr>
        <p:spPr>
          <a:xfrm>
            <a:off x="826418" y="2417181"/>
            <a:ext cx="1620013" cy="3186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구매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판매</a:t>
            </a:r>
          </a:p>
        </p:txBody>
      </p:sp>
      <p:sp>
        <p:nvSpPr>
          <p:cNvPr id="45" name="타원 44"/>
          <p:cNvSpPr/>
          <p:nvPr/>
        </p:nvSpPr>
        <p:spPr>
          <a:xfrm>
            <a:off x="825188" y="2891102"/>
            <a:ext cx="1647066" cy="3388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DB </a:t>
            </a:r>
            <a:r>
              <a:rPr lang="ko-KR" altLang="en-US" sz="1200" b="1" dirty="0">
                <a:solidFill>
                  <a:schemeClr val="tx1"/>
                </a:solidFill>
              </a:rPr>
              <a:t>접속</a:t>
            </a:r>
          </a:p>
        </p:txBody>
      </p:sp>
      <p:sp>
        <p:nvSpPr>
          <p:cNvPr id="64" name="순서도: 판단 63"/>
          <p:cNvSpPr/>
          <p:nvPr/>
        </p:nvSpPr>
        <p:spPr>
          <a:xfrm>
            <a:off x="826418" y="3340706"/>
            <a:ext cx="1620013" cy="466318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데이터 비교</a:t>
            </a:r>
          </a:p>
        </p:txBody>
      </p:sp>
    </p:spTree>
    <p:extLst>
      <p:ext uri="{BB962C8B-B14F-4D97-AF65-F5344CB8AC3E}">
        <p14:creationId xmlns:p14="http://schemas.microsoft.com/office/powerpoint/2010/main" val="343730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367402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사용자의 만족도 데이터 저장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oogle Shape;139;gc03fc8ae2f_0_26">
            <a:extLst>
              <a:ext uri="{FF2B5EF4-FFF2-40B4-BE49-F238E27FC236}">
                <a16:creationId xmlns:a16="http://schemas.microsoft.com/office/drawing/2014/main" id="{4327BFCE-81AB-F5A8-438C-FC4AB95DD8B8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AAD2B58-8742-0066-6269-DF5198490143}"/>
              </a:ext>
            </a:extLst>
          </p:cNvPr>
          <p:cNvSpPr txBox="1"/>
          <p:nvPr/>
        </p:nvSpPr>
        <p:spPr>
          <a:xfrm>
            <a:off x="911276" y="2347707"/>
            <a:ext cx="8639123" cy="412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사용자가 만족도를 입력해주면 </a:t>
            </a:r>
            <a:r>
              <a:rPr lang="en-US" altLang="ko-KR" dirty="0"/>
              <a:t>DB</a:t>
            </a:r>
            <a:r>
              <a:rPr lang="ko-KR" altLang="en-US" dirty="0"/>
              <a:t>에 저장하여 필요하면 이용 할 수 있게 구성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는 </a:t>
            </a:r>
            <a:r>
              <a:rPr lang="en-US" altLang="ko-KR" dirty="0"/>
              <a:t>Heroku</a:t>
            </a:r>
            <a:r>
              <a:rPr lang="ko-KR" altLang="en-US" dirty="0"/>
              <a:t>서버에서 제공하는 </a:t>
            </a:r>
            <a:r>
              <a:rPr lang="en-US" altLang="ko-KR" dirty="0"/>
              <a:t>PostgreSQL </a:t>
            </a:r>
            <a:r>
              <a:rPr lang="ko-KR" altLang="en-US" dirty="0"/>
              <a:t>서비스를 이용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만족도는 </a:t>
            </a:r>
            <a:r>
              <a:rPr lang="en-US" altLang="ko-KR" dirty="0"/>
              <a:t>1~5</a:t>
            </a:r>
            <a:r>
              <a:rPr lang="ko-KR" altLang="en-US" dirty="0"/>
              <a:t>점으로 저장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같은 사용자가 두 번 이상 입력하면 마지막에 입력한 점수만 저장</a:t>
            </a:r>
            <a:endParaRPr lang="en-US" altLang="ko-KR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linkClick r:id="rId3"/>
              </a:rPr>
              <a:t>코드 참고</a:t>
            </a:r>
            <a:endParaRPr lang="en-US" altLang="ko-KR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02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53357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사용자의 만족도 데이터 저장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상세 과정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20450E-0F3C-DA15-A61C-CFC2BB353B2C}"/>
              </a:ext>
            </a:extLst>
          </p:cNvPr>
          <p:cNvSpPr txBox="1"/>
          <p:nvPr/>
        </p:nvSpPr>
        <p:spPr>
          <a:xfrm>
            <a:off x="6705688" y="4844881"/>
            <a:ext cx="49754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사용자가 입력한 만족도를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9" y="4871803"/>
            <a:ext cx="5820587" cy="1390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98" y="2490915"/>
            <a:ext cx="5820587" cy="830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98" y="3679587"/>
            <a:ext cx="5820587" cy="833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688" y="2739976"/>
            <a:ext cx="4277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처음 입력하는 것이라면 </a:t>
            </a:r>
            <a:br>
              <a:rPr lang="en-US" altLang="ko-KR" dirty="0"/>
            </a:br>
            <a:r>
              <a:rPr lang="en-US" altLang="ko-KR" dirty="0"/>
              <a:t>INSERT </a:t>
            </a:r>
            <a:r>
              <a:rPr lang="ko-KR" altLang="en-US" dirty="0"/>
              <a:t>적용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5688" y="3793884"/>
            <a:ext cx="399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 번 이상 입력하는 것이라면</a:t>
            </a:r>
            <a:br>
              <a:rPr lang="en-US" altLang="ko-KR" dirty="0"/>
            </a:br>
            <a:r>
              <a:rPr lang="en-US" altLang="ko-KR" dirty="0"/>
              <a:t>UPDATE </a:t>
            </a:r>
            <a:r>
              <a:rPr lang="ko-KR" altLang="en-US" dirty="0"/>
              <a:t>적용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898" y="1839486"/>
            <a:ext cx="356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Psycopg2</a:t>
            </a:r>
            <a:r>
              <a:rPr lang="ko-KR" altLang="en-US" dirty="0"/>
              <a:t> 라이브러리를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370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67782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데이터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761793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사용자의 만족도 데이터 저장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실제 서비스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화살표: 아래쪽 3">
            <a:extLst>
              <a:ext uri="{FF2B5EF4-FFF2-40B4-BE49-F238E27FC236}">
                <a16:creationId xmlns:a16="http://schemas.microsoft.com/office/drawing/2014/main" id="{DB667241-AF70-86DA-BB79-FE5CF6708C00}"/>
              </a:ext>
            </a:extLst>
          </p:cNvPr>
          <p:cNvSpPr/>
          <p:nvPr/>
        </p:nvSpPr>
        <p:spPr>
          <a:xfrm>
            <a:off x="5695207" y="4155271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3">
            <a:extLst>
              <a:ext uri="{FF2B5EF4-FFF2-40B4-BE49-F238E27FC236}">
                <a16:creationId xmlns:a16="http://schemas.microsoft.com/office/drawing/2014/main" id="{DB667241-AF70-86DA-BB79-FE5CF6708C00}"/>
              </a:ext>
            </a:extLst>
          </p:cNvPr>
          <p:cNvSpPr/>
          <p:nvPr/>
        </p:nvSpPr>
        <p:spPr>
          <a:xfrm rot="16200000">
            <a:off x="3468865" y="2799552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6" b="24599"/>
          <a:stretch/>
        </p:blipFill>
        <p:spPr>
          <a:xfrm>
            <a:off x="8598151" y="2840905"/>
            <a:ext cx="3336324" cy="2381335"/>
          </a:xfrm>
          <a:prstGeom prst="rect">
            <a:avLst/>
          </a:prstGeom>
        </p:spPr>
      </p:pic>
      <p:sp>
        <p:nvSpPr>
          <p:cNvPr id="16" name="화살표: 아래쪽 3">
            <a:extLst>
              <a:ext uri="{FF2B5EF4-FFF2-40B4-BE49-F238E27FC236}">
                <a16:creationId xmlns:a16="http://schemas.microsoft.com/office/drawing/2014/main" id="{DB667241-AF70-86DA-BB79-FE5CF6708C00}"/>
              </a:ext>
            </a:extLst>
          </p:cNvPr>
          <p:cNvSpPr/>
          <p:nvPr/>
        </p:nvSpPr>
        <p:spPr>
          <a:xfrm rot="14501075">
            <a:off x="7917476" y="4965805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5" b="-1"/>
          <a:stretch/>
        </p:blipFill>
        <p:spPr>
          <a:xfrm>
            <a:off x="274735" y="1950720"/>
            <a:ext cx="3336324" cy="4360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0" b="24266"/>
          <a:stretch/>
        </p:blipFill>
        <p:spPr>
          <a:xfrm>
            <a:off x="4223132" y="1766787"/>
            <a:ext cx="3336324" cy="2176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80" b="24946"/>
          <a:stretch/>
        </p:blipFill>
        <p:spPr>
          <a:xfrm>
            <a:off x="4180890" y="4758037"/>
            <a:ext cx="3336324" cy="132780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74735" y="5007159"/>
            <a:ext cx="2763739" cy="3669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93944" y="3466901"/>
            <a:ext cx="657226" cy="476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9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207180"/>
            <a:ext cx="12192000" cy="5564010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5924933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데이터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293320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기타 시나리오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 descr="부록: 참고문헌 페이지">
            <a:extLst>
              <a:ext uri="{FF2B5EF4-FFF2-40B4-BE49-F238E27FC236}">
                <a16:creationId xmlns:a16="http://schemas.microsoft.com/office/drawing/2014/main" id="{FA3A5973-C4AC-1825-F893-5F8B555CF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8" y="2053927"/>
            <a:ext cx="5406342" cy="308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01D83F-B0F5-A270-3EF2-E8C866C5F90F}"/>
              </a:ext>
            </a:extLst>
          </p:cNvPr>
          <p:cNvSpPr txBox="1"/>
          <p:nvPr/>
        </p:nvSpPr>
        <p:spPr>
          <a:xfrm>
            <a:off x="6568633" y="2494417"/>
            <a:ext cx="5150733" cy="149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기타 시나리오 수행 상세 기록</a:t>
            </a:r>
            <a:r>
              <a:rPr lang="en-US" altLang="ko-KR" sz="2000" b="1" dirty="0"/>
              <a:t> </a:t>
            </a:r>
            <a:br>
              <a:rPr lang="en-US" altLang="ko-KR" sz="2000" b="1" dirty="0"/>
            </a:br>
            <a:r>
              <a:rPr lang="en-US" altLang="ko-KR" sz="2000" b="1" dirty="0"/>
              <a:t>P. 38 </a:t>
            </a:r>
            <a:r>
              <a:rPr lang="ko-KR" altLang="en-US" sz="2000" b="1" dirty="0"/>
              <a:t>부록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참고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3364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14398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858428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820370"/>
              </p:ext>
            </p:extLst>
          </p:nvPr>
        </p:nvGraphicFramePr>
        <p:xfrm>
          <a:off x="274736" y="615148"/>
          <a:ext cx="5009400" cy="487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/>
                        <a:t>문제 발생</a:t>
                      </a:r>
                      <a:endParaRPr lang="en-US" altLang="ko-Kore-KR" sz="20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434665"/>
              </p:ext>
            </p:extLst>
          </p:nvPr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지연 시간 문제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" name="타원 56">
            <a:extLst>
              <a:ext uri="{FF2B5EF4-FFF2-40B4-BE49-F238E27FC236}">
                <a16:creationId xmlns:a16="http://schemas.microsoft.com/office/drawing/2014/main" id="{73D932EA-3C39-9285-A913-63061C327BBF}"/>
              </a:ext>
            </a:extLst>
          </p:cNvPr>
          <p:cNvSpPr/>
          <p:nvPr/>
        </p:nvSpPr>
        <p:spPr>
          <a:xfrm>
            <a:off x="561613" y="2023633"/>
            <a:ext cx="1377108" cy="1327925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FBF81F9-7375-42AC-990E-3824A495D46F}"/>
              </a:ext>
            </a:extLst>
          </p:cNvPr>
          <p:cNvSpPr/>
          <p:nvPr/>
        </p:nvSpPr>
        <p:spPr>
          <a:xfrm>
            <a:off x="3386547" y="2023633"/>
            <a:ext cx="1377108" cy="1327925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카카오 </a:t>
            </a:r>
            <a:r>
              <a:rPr lang="ko-KR" altLang="en-US" b="1" dirty="0" err="1"/>
              <a:t>챗봇</a:t>
            </a:r>
            <a:endParaRPr lang="en-US" altLang="ko-KR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FC2FE7-9FA4-EE4E-9B38-B1CE083B7E9B}"/>
              </a:ext>
            </a:extLst>
          </p:cNvPr>
          <p:cNvSpPr txBox="1"/>
          <p:nvPr/>
        </p:nvSpPr>
        <p:spPr>
          <a:xfrm>
            <a:off x="2394877" y="1722128"/>
            <a:ext cx="546560" cy="231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ysClr val="windowText" lastClr="000000"/>
                </a:solidFill>
              </a:rPr>
              <a:t>종목명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79B459A-E207-480C-7EEA-CE3126B1EC78}"/>
              </a:ext>
            </a:extLst>
          </p:cNvPr>
          <p:cNvSpPr/>
          <p:nvPr/>
        </p:nvSpPr>
        <p:spPr>
          <a:xfrm>
            <a:off x="6208444" y="2023633"/>
            <a:ext cx="1454875" cy="1405367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Heroku</a:t>
            </a:r>
          </a:p>
          <a:p>
            <a:pPr algn="ctr"/>
            <a:r>
              <a:rPr lang="ko-KR" altLang="en-US" b="1" dirty="0"/>
              <a:t>서버</a:t>
            </a:r>
            <a:endParaRPr lang="en-US" altLang="ko-KR" b="1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382331D-BA76-C083-AEA2-78AC72B5D8E2}"/>
              </a:ext>
            </a:extLst>
          </p:cNvPr>
          <p:cNvCxnSpPr>
            <a:stCxn id="57" idx="7"/>
            <a:endCxn id="58" idx="1"/>
          </p:cNvCxnSpPr>
          <p:nvPr/>
        </p:nvCxnSpPr>
        <p:spPr>
          <a:xfrm>
            <a:off x="1737048" y="2218103"/>
            <a:ext cx="1851172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CCAA9EF-7932-7EB4-79A6-EBB099CB3FC2}"/>
              </a:ext>
            </a:extLst>
          </p:cNvPr>
          <p:cNvCxnSpPr>
            <a:cxnSpLocks/>
            <a:stCxn id="58" idx="7"/>
            <a:endCxn id="60" idx="1"/>
          </p:cNvCxnSpPr>
          <p:nvPr/>
        </p:nvCxnSpPr>
        <p:spPr>
          <a:xfrm>
            <a:off x="4561982" y="2218103"/>
            <a:ext cx="1859524" cy="1134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8156EFC-51A2-6BF6-2D10-3FD39591D352}"/>
              </a:ext>
            </a:extLst>
          </p:cNvPr>
          <p:cNvSpPr txBox="1"/>
          <p:nvPr/>
        </p:nvSpPr>
        <p:spPr>
          <a:xfrm>
            <a:off x="5263973" y="1722128"/>
            <a:ext cx="406417" cy="231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전송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8D54997-641F-D956-5D92-6365827BFE48}"/>
              </a:ext>
            </a:extLst>
          </p:cNvPr>
          <p:cNvCxnSpPr>
            <a:stCxn id="58" idx="3"/>
            <a:endCxn id="57" idx="5"/>
          </p:cNvCxnSpPr>
          <p:nvPr/>
        </p:nvCxnSpPr>
        <p:spPr>
          <a:xfrm flipH="1">
            <a:off x="1737048" y="3157088"/>
            <a:ext cx="1851172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48ADDDF-2922-FB69-8080-9DBF0DEC86BA}"/>
              </a:ext>
            </a:extLst>
          </p:cNvPr>
          <p:cNvSpPr txBox="1"/>
          <p:nvPr/>
        </p:nvSpPr>
        <p:spPr>
          <a:xfrm>
            <a:off x="5004961" y="3360260"/>
            <a:ext cx="1303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현재 시세가 반환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B7FF78-E4F6-3C95-8197-B2E3BAB5B191}"/>
              </a:ext>
            </a:extLst>
          </p:cNvPr>
          <p:cNvSpPr txBox="1"/>
          <p:nvPr/>
        </p:nvSpPr>
        <p:spPr>
          <a:xfrm>
            <a:off x="2405513" y="3413307"/>
            <a:ext cx="735974" cy="231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정보 전달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56BA49E-EFA2-3C54-4868-6CE1D7540F22}"/>
              </a:ext>
            </a:extLst>
          </p:cNvPr>
          <p:cNvSpPr/>
          <p:nvPr/>
        </p:nvSpPr>
        <p:spPr>
          <a:xfrm>
            <a:off x="9135238" y="2357085"/>
            <a:ext cx="948890" cy="67483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17365D"/>
                </a:solidFill>
              </a:rPr>
              <a:t>Status</a:t>
            </a:r>
          </a:p>
          <a:p>
            <a:pPr algn="ctr"/>
            <a:r>
              <a:rPr lang="en-US" altLang="ko-KR" sz="1600" b="1" dirty="0">
                <a:solidFill>
                  <a:srgbClr val="17365D"/>
                </a:solidFill>
              </a:rPr>
              <a:t>=</a:t>
            </a:r>
          </a:p>
          <a:p>
            <a:pPr algn="ctr"/>
            <a:r>
              <a:rPr lang="ko-KR" altLang="en-US" sz="1600" b="1" dirty="0">
                <a:solidFill>
                  <a:srgbClr val="17365D"/>
                </a:solidFill>
              </a:rPr>
              <a:t>성공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7156932-75BC-7F38-462D-7707EE6790FB}"/>
              </a:ext>
            </a:extLst>
          </p:cNvPr>
          <p:cNvSpPr/>
          <p:nvPr/>
        </p:nvSpPr>
        <p:spPr>
          <a:xfrm>
            <a:off x="9135238" y="1434857"/>
            <a:ext cx="948890" cy="67483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Status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=</a:t>
            </a: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실패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B1503F0-664F-39F4-5EFC-5EA10F75F70C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10084128" y="1772272"/>
            <a:ext cx="783630" cy="396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B8918FA-9919-BEE7-191F-1EDA12E606BA}"/>
              </a:ext>
            </a:extLst>
          </p:cNvPr>
          <p:cNvSpPr/>
          <p:nvPr/>
        </p:nvSpPr>
        <p:spPr>
          <a:xfrm>
            <a:off x="10867758" y="1528838"/>
            <a:ext cx="813655" cy="4947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A002D835-0E5B-D9D0-8E9E-2E764BCD34C6}"/>
              </a:ext>
            </a:extLst>
          </p:cNvPr>
          <p:cNvCxnSpPr>
            <a:cxnSpLocks/>
            <a:stCxn id="75" idx="1"/>
            <a:endCxn id="58" idx="4"/>
          </p:cNvCxnSpPr>
          <p:nvPr/>
        </p:nvCxnSpPr>
        <p:spPr>
          <a:xfrm rot="10800000">
            <a:off x="4075101" y="3351558"/>
            <a:ext cx="3649844" cy="580430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BD9D4F-D502-75D2-F7F6-08ABF6833339}"/>
              </a:ext>
            </a:extLst>
          </p:cNvPr>
          <p:cNvSpPr/>
          <p:nvPr/>
        </p:nvSpPr>
        <p:spPr>
          <a:xfrm>
            <a:off x="7724945" y="3680573"/>
            <a:ext cx="1082803" cy="50282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7365D"/>
                </a:solidFill>
              </a:rPr>
              <a:t>지연 시간 </a:t>
            </a:r>
            <a:r>
              <a:rPr lang="en-US" altLang="ko-KR" sz="1600" b="1" dirty="0">
                <a:solidFill>
                  <a:srgbClr val="17365D"/>
                </a:solidFill>
              </a:rPr>
              <a:t>5</a:t>
            </a:r>
            <a:r>
              <a:rPr lang="ko-KR" altLang="en-US" sz="1600" b="1" dirty="0">
                <a:solidFill>
                  <a:srgbClr val="17365D"/>
                </a:solidFill>
              </a:rPr>
              <a:t>초 이내</a:t>
            </a:r>
            <a:endParaRPr lang="en-US" altLang="ko-KR" sz="1600" b="1" dirty="0">
              <a:solidFill>
                <a:srgbClr val="17365D"/>
              </a:solidFill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22268E-70B8-66FB-CD11-31D9E9F8BE6F}"/>
              </a:ext>
            </a:extLst>
          </p:cNvPr>
          <p:cNvCxnSpPr>
            <a:cxnSpLocks/>
            <a:stCxn id="67" idx="2"/>
            <a:endCxn id="75" idx="0"/>
          </p:cNvCxnSpPr>
          <p:nvPr/>
        </p:nvCxnSpPr>
        <p:spPr>
          <a:xfrm flipH="1">
            <a:off x="8266347" y="3031915"/>
            <a:ext cx="1343336" cy="64865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37143E7-9CCA-D1FF-3764-B5208A2F2BEE}"/>
              </a:ext>
            </a:extLst>
          </p:cNvPr>
          <p:cNvCxnSpPr>
            <a:cxnSpLocks/>
            <a:stCxn id="67" idx="2"/>
            <a:endCxn id="84" idx="0"/>
          </p:cNvCxnSpPr>
          <p:nvPr/>
        </p:nvCxnSpPr>
        <p:spPr>
          <a:xfrm>
            <a:off x="9609683" y="3031915"/>
            <a:ext cx="213912" cy="65669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C86487A-C6BE-6930-6D97-606E587755BD}"/>
              </a:ext>
            </a:extLst>
          </p:cNvPr>
          <p:cNvSpPr/>
          <p:nvPr/>
        </p:nvSpPr>
        <p:spPr>
          <a:xfrm>
            <a:off x="9282193" y="3688607"/>
            <a:ext cx="1082803" cy="50282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7365D"/>
                </a:solidFill>
              </a:rPr>
              <a:t>지연 시간 </a:t>
            </a:r>
            <a:r>
              <a:rPr lang="en-US" altLang="ko-KR" sz="1600" b="1" dirty="0">
                <a:solidFill>
                  <a:srgbClr val="17365D"/>
                </a:solidFill>
              </a:rPr>
              <a:t>5</a:t>
            </a:r>
            <a:r>
              <a:rPr lang="ko-KR" altLang="en-US" sz="1600" b="1" dirty="0">
                <a:solidFill>
                  <a:srgbClr val="17365D"/>
                </a:solidFill>
              </a:rPr>
              <a:t>초 초과</a:t>
            </a:r>
            <a:endParaRPr lang="en-US" altLang="ko-KR" sz="1600" b="1" dirty="0">
              <a:solidFill>
                <a:srgbClr val="17365D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10EE872-D58F-4655-C0DC-4120DAF9BBFE}"/>
              </a:ext>
            </a:extLst>
          </p:cNvPr>
          <p:cNvCxnSpPr>
            <a:cxnSpLocks/>
            <a:stCxn id="84" idx="3"/>
            <a:endCxn id="89" idx="1"/>
          </p:cNvCxnSpPr>
          <p:nvPr/>
        </p:nvCxnSpPr>
        <p:spPr>
          <a:xfrm flipV="1">
            <a:off x="10364996" y="3936005"/>
            <a:ext cx="664495" cy="401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CBB4C39-324C-B7A8-CEDC-EFAF1525507A}"/>
              </a:ext>
            </a:extLst>
          </p:cNvPr>
          <p:cNvSpPr/>
          <p:nvPr/>
        </p:nvSpPr>
        <p:spPr>
          <a:xfrm>
            <a:off x="11029491" y="3688607"/>
            <a:ext cx="813655" cy="4947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응답 없음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EC626B3-AAB6-9AF6-11A7-CB2E9B060850}"/>
              </a:ext>
            </a:extLst>
          </p:cNvPr>
          <p:cNvCxnSpPr>
            <a:cxnSpLocks/>
            <a:stCxn id="60" idx="7"/>
            <a:endCxn id="68" idx="1"/>
          </p:cNvCxnSpPr>
          <p:nvPr/>
        </p:nvCxnSpPr>
        <p:spPr>
          <a:xfrm flipV="1">
            <a:off x="7450257" y="1772272"/>
            <a:ext cx="1684981" cy="4571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6CC15103-EA91-3B21-F02C-9E68C514D35F}"/>
              </a:ext>
            </a:extLst>
          </p:cNvPr>
          <p:cNvCxnSpPr>
            <a:cxnSpLocks/>
            <a:stCxn id="60" idx="7"/>
            <a:endCxn id="67" idx="1"/>
          </p:cNvCxnSpPr>
          <p:nvPr/>
        </p:nvCxnSpPr>
        <p:spPr>
          <a:xfrm>
            <a:off x="7450257" y="2229444"/>
            <a:ext cx="1684981" cy="46505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타원 174">
            <a:extLst>
              <a:ext uri="{FF2B5EF4-FFF2-40B4-BE49-F238E27FC236}">
                <a16:creationId xmlns:a16="http://schemas.microsoft.com/office/drawing/2014/main" id="{6172700C-D04A-6952-F9CB-CB7D430E3C11}"/>
              </a:ext>
            </a:extLst>
          </p:cNvPr>
          <p:cNvSpPr/>
          <p:nvPr/>
        </p:nvSpPr>
        <p:spPr>
          <a:xfrm>
            <a:off x="9108108" y="3187326"/>
            <a:ext cx="2936110" cy="1560988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2169DC3-5D5E-72CF-C6CA-86A80C607F3A}"/>
              </a:ext>
            </a:extLst>
          </p:cNvPr>
          <p:cNvSpPr/>
          <p:nvPr/>
        </p:nvSpPr>
        <p:spPr>
          <a:xfrm>
            <a:off x="0" y="4801109"/>
            <a:ext cx="12192000" cy="15609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5FFE6ADE-94F3-2293-84F4-09DA354F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705" y="3271476"/>
            <a:ext cx="564159" cy="494795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06F5C1EF-1B87-EE2F-3476-9086FA5766CB}"/>
              </a:ext>
            </a:extLst>
          </p:cNvPr>
          <p:cNvSpPr txBox="1"/>
          <p:nvPr/>
        </p:nvSpPr>
        <p:spPr>
          <a:xfrm>
            <a:off x="1804570" y="4850904"/>
            <a:ext cx="8807748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셀레니움을</a:t>
            </a:r>
            <a:r>
              <a:rPr lang="ko-KR" altLang="en-US" sz="2000" b="1" dirty="0"/>
              <a:t> 이용한 </a:t>
            </a:r>
            <a:r>
              <a:rPr lang="ko-KR" altLang="en-US" sz="2000" b="1" dirty="0" err="1"/>
              <a:t>크롤링</a:t>
            </a:r>
            <a:r>
              <a:rPr lang="ko-KR" altLang="en-US" sz="2000" b="1" dirty="0"/>
              <a:t> 데이터를 카카오톡 스킬 서버에 연동하는 과정에서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지연 시간이 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5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초가 초과 되는 상황이 발생</a:t>
            </a:r>
            <a:r>
              <a:rPr lang="ko-KR" altLang="en-US" sz="2000" b="1" dirty="0"/>
              <a:t>하여 스킬 서버에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 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아무런 응답이 없는 문제가 생김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54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14398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5159135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15148"/>
          <a:ext cx="5009400" cy="487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/>
                        <a:t>문제 발생</a:t>
                      </a:r>
                      <a:endParaRPr lang="en-US" altLang="ko-Kore-KR" sz="20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지연 시간 문제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2169DC3-5D5E-72CF-C6CA-86A80C607F3A}"/>
              </a:ext>
            </a:extLst>
          </p:cNvPr>
          <p:cNvSpPr/>
          <p:nvPr/>
        </p:nvSpPr>
        <p:spPr>
          <a:xfrm>
            <a:off x="0" y="4108379"/>
            <a:ext cx="12192000" cy="14611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6F5C1EF-1B87-EE2F-3476-9086FA5766CB}"/>
              </a:ext>
            </a:extLst>
          </p:cNvPr>
          <p:cNvSpPr txBox="1"/>
          <p:nvPr/>
        </p:nvSpPr>
        <p:spPr>
          <a:xfrm>
            <a:off x="1739918" y="4278247"/>
            <a:ext cx="8807748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Goorm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 IDE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sx="1000" sy="1000" algn="ctr" rotWithShape="0">
                    <a:srgbClr val="000000"/>
                  </a:outerShdw>
                </a:effectLst>
              </a:rPr>
              <a:t> 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와 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Heroku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 두가지 서버를 사용해 배포를 시도했지만 </a:t>
            </a:r>
            <a:br>
              <a:rPr lang="en-US" altLang="ko-KR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</a:b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지연 시간 </a:t>
            </a:r>
            <a:r>
              <a:rPr lang="en-US" altLang="ko-KR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5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초 초과 현상은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고쳐지지 않음</a:t>
            </a:r>
            <a:r>
              <a:rPr lang="en-US" altLang="ko-KR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C7439-A2ED-8815-D27F-72B48EF9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439" y="2223296"/>
            <a:ext cx="3034933" cy="895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CA906A-4E0D-A61B-DA93-55E9FB0B4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829" y="2181655"/>
            <a:ext cx="3034933" cy="97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14398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5814139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626859"/>
              </p:ext>
            </p:extLst>
          </p:nvPr>
        </p:nvGraphicFramePr>
        <p:xfrm>
          <a:off x="274736" y="615148"/>
          <a:ext cx="5009400" cy="487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/>
                        <a:t>문제 발생</a:t>
                      </a:r>
                      <a:endParaRPr lang="en-US" altLang="ko-Kore-KR" sz="20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지연 시간 문제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2169DC3-5D5E-72CF-C6CA-86A80C607F3A}"/>
              </a:ext>
            </a:extLst>
          </p:cNvPr>
          <p:cNvSpPr/>
          <p:nvPr/>
        </p:nvSpPr>
        <p:spPr>
          <a:xfrm>
            <a:off x="0" y="4889555"/>
            <a:ext cx="12192000" cy="18529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6F5C1EF-1B87-EE2F-3476-9086FA5766CB}"/>
              </a:ext>
            </a:extLst>
          </p:cNvPr>
          <p:cNvSpPr txBox="1"/>
          <p:nvPr/>
        </p:nvSpPr>
        <p:spPr>
          <a:xfrm>
            <a:off x="1804568" y="4877955"/>
            <a:ext cx="9158072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effectLst>
                  <a:outerShdw sx="1000" sy="1000" algn="ctr" rotWithShape="0">
                    <a:srgbClr val="000000"/>
                  </a:outerShdw>
                </a:effectLst>
              </a:rPr>
              <a:t>셀레니움을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 사용하기에는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정해진 카카오톡 최대 지연 시간을 초과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하다 보니</a:t>
            </a:r>
            <a:r>
              <a:rPr lang="en-US" altLang="ko-KR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 </a:t>
            </a:r>
            <a:br>
              <a:rPr lang="en-US" altLang="ko-KR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</a:b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활용 할 수 없다는 결론을 내림</a:t>
            </a:r>
            <a:endParaRPr lang="en-US" altLang="ko-KR" sz="2000" b="1" dirty="0">
              <a:effectLst>
                <a:outerShdw sx="1000" sy="1000" algn="ctr" rotWithShape="0">
                  <a:srgbClr val="000000"/>
                </a:outerShdw>
              </a:effectLst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근본적인 원인 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: 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셀레니움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 라이브러리를 사용하려면 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Chrome Driver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를</a:t>
            </a:r>
            <a:br>
              <a:rPr lang="en-US" altLang="ko-KR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</a:b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구동해야 되기 때문에 카카오톡 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챗봇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 최대 지연시간을 초과</a:t>
            </a:r>
            <a:endParaRPr lang="en-US" altLang="ko-KR" sz="2000" b="1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26000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effectLst>
                <a:outerShdw sx="1000" sy="1000" algn="ctr" rotWithShape="0">
                  <a:srgbClr val="000000"/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B79D5F-049C-B74E-65E0-91337A55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05" y="1745872"/>
            <a:ext cx="5287389" cy="29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5;gbf9ebb5319_0_18">
            <a:extLst>
              <a:ext uri="{FF2B5EF4-FFF2-40B4-BE49-F238E27FC236}">
                <a16:creationId xmlns:a16="http://schemas.microsoft.com/office/drawing/2014/main" id="{066456AA-98D6-F9ED-C7E8-524D25D58C0C}"/>
              </a:ext>
            </a:extLst>
          </p:cNvPr>
          <p:cNvGraphicFramePr/>
          <p:nvPr/>
        </p:nvGraphicFramePr>
        <p:xfrm>
          <a:off x="876300" y="3119995"/>
          <a:ext cx="2747500" cy="7010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64;gbf9ebb5319_0_18">
            <a:extLst>
              <a:ext uri="{FF2B5EF4-FFF2-40B4-BE49-F238E27FC236}">
                <a16:creationId xmlns:a16="http://schemas.microsoft.com/office/drawing/2014/main" id="{1BC604CC-407E-E473-E7CE-C0191E6D9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032481"/>
              </p:ext>
            </p:extLst>
          </p:nvPr>
        </p:nvGraphicFramePr>
        <p:xfrm>
          <a:off x="3776200" y="3119995"/>
          <a:ext cx="7329000" cy="5811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Ⅰ.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rgbClr val="F3F3F3"/>
                          </a:solidFill>
                        </a:rPr>
                        <a:t>프로젝트 분석개요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26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14398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9368549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05416"/>
              </p:ext>
            </p:extLst>
          </p:nvPr>
        </p:nvGraphicFramePr>
        <p:xfrm>
          <a:off x="274736" y="615148"/>
          <a:ext cx="5009400" cy="487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/>
                        <a:t>해결 방법</a:t>
                      </a:r>
                      <a:endParaRPr lang="en-US" altLang="ko-Kore-KR" sz="20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지연 시간 문제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 descr="Python] 파이썬 공부5 : BeautifulSoup 모듈">
            <a:extLst>
              <a:ext uri="{FF2B5EF4-FFF2-40B4-BE49-F238E27FC236}">
                <a16:creationId xmlns:a16="http://schemas.microsoft.com/office/drawing/2014/main" id="{B78446EE-9432-DBEB-160D-E6212C9E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983" y="1632346"/>
            <a:ext cx="3097424" cy="10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2E04EA-6F95-52EE-4CAC-F3EC8D93F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995" y="2165724"/>
            <a:ext cx="1303778" cy="1143478"/>
          </a:xfrm>
          <a:prstGeom prst="rect">
            <a:avLst/>
          </a:prstGeom>
        </p:spPr>
      </p:pic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79CCBA95-6076-2DE9-7348-B6498A796EEA}"/>
              </a:ext>
            </a:extLst>
          </p:cNvPr>
          <p:cNvSpPr/>
          <p:nvPr/>
        </p:nvSpPr>
        <p:spPr>
          <a:xfrm>
            <a:off x="2353470" y="2140341"/>
            <a:ext cx="2071614" cy="1235882"/>
          </a:xfrm>
          <a:prstGeom prst="mathMultiply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BCEDDA2-3840-FA61-1D94-6E77F0F4B4DA}"/>
              </a:ext>
            </a:extLst>
          </p:cNvPr>
          <p:cNvSpPr/>
          <p:nvPr/>
        </p:nvSpPr>
        <p:spPr>
          <a:xfrm>
            <a:off x="5043055" y="2475345"/>
            <a:ext cx="1052945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DataHandling: pandas - DataFrame, Numpy ndarray 상호 변환.">
            <a:extLst>
              <a:ext uri="{FF2B5EF4-FFF2-40B4-BE49-F238E27FC236}">
                <a16:creationId xmlns:a16="http://schemas.microsoft.com/office/drawing/2014/main" id="{21EAB310-105D-3E35-9DE1-5E82E427B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984" y="3083581"/>
            <a:ext cx="3097424" cy="10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0AAC00-6D2E-303E-A401-A16935086DE0}"/>
              </a:ext>
            </a:extLst>
          </p:cNvPr>
          <p:cNvSpPr/>
          <p:nvPr/>
        </p:nvSpPr>
        <p:spPr>
          <a:xfrm>
            <a:off x="0" y="4471558"/>
            <a:ext cx="12192000" cy="18529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55CC6-B619-3B18-8343-AFEAD3660C3B}"/>
              </a:ext>
            </a:extLst>
          </p:cNvPr>
          <p:cNvSpPr txBox="1"/>
          <p:nvPr/>
        </p:nvSpPr>
        <p:spPr>
          <a:xfrm>
            <a:off x="1804569" y="4471558"/>
            <a:ext cx="878030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라이브러리를 </a:t>
            </a:r>
            <a:r>
              <a:rPr lang="en-US" altLang="ko-KR" sz="2000" b="1" dirty="0" err="1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BeautifulSoup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으로 대체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 하거나 주식 거래 수수료 같은</a:t>
            </a:r>
            <a:endParaRPr lang="en-US" altLang="ko-KR" sz="2000" b="1" dirty="0">
              <a:effectLst>
                <a:outerShdw sx="1000" sy="1000" algn="ctr" rotWithShape="0">
                  <a:srgbClr val="000000"/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  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 </a:t>
            </a:r>
            <a:r>
              <a:rPr lang="en-US" altLang="ko-KR" sz="2000" b="1" dirty="0" err="1">
                <a:effectLst>
                  <a:outerShdw sx="1000" sy="1000" algn="ctr" rotWithShape="0">
                    <a:srgbClr val="000000"/>
                  </a:outerShdw>
                </a:effectLst>
              </a:rPr>
              <a:t>BeautifulSoup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으로 대체 </a:t>
            </a:r>
            <a:r>
              <a:rPr lang="ko-KR" altLang="en-US" sz="2000" b="1" dirty="0" err="1">
                <a:effectLst>
                  <a:outerShdw sx="1000" sy="1000" algn="ctr" rotWithShape="0">
                    <a:srgbClr val="000000"/>
                  </a:outerShdw>
                </a:effectLst>
              </a:rPr>
              <a:t>할수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 없는 영역은 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Pandas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를 이용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하여 엑셀 </a:t>
            </a:r>
            <a:endParaRPr lang="en-US" altLang="ko-KR" sz="2000" b="1" dirty="0">
              <a:effectLst>
                <a:outerShdw sx="1000" sy="1000" algn="ctr" rotWithShape="0">
                  <a:srgbClr val="000000"/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   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파일에서 필요한 데이터를 추출하여 </a:t>
            </a:r>
            <a:r>
              <a:rPr lang="en-US" altLang="ko-KR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CSV 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파일로 만들어 처리 하기로 함</a:t>
            </a:r>
            <a:r>
              <a:rPr lang="en-US" altLang="ko-KR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.</a:t>
            </a:r>
            <a:r>
              <a:rPr lang="ko-KR" altLang="en-US" sz="20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  </a:t>
            </a:r>
            <a:endParaRPr lang="en-US" altLang="ko-KR" sz="2000" b="1" dirty="0">
              <a:effectLst>
                <a:outerShdw sx="1000" sy="1000" algn="ctr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47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5;gbf9ebb5319_0_18">
            <a:extLst>
              <a:ext uri="{FF2B5EF4-FFF2-40B4-BE49-F238E27FC236}">
                <a16:creationId xmlns:a16="http://schemas.microsoft.com/office/drawing/2014/main" id="{066456AA-98D6-F9ED-C7E8-524D25D58C0C}"/>
              </a:ext>
            </a:extLst>
          </p:cNvPr>
          <p:cNvGraphicFramePr/>
          <p:nvPr/>
        </p:nvGraphicFramePr>
        <p:xfrm>
          <a:off x="876300" y="3119995"/>
          <a:ext cx="2747500" cy="7010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64;gbf9ebb5319_0_18">
            <a:extLst>
              <a:ext uri="{FF2B5EF4-FFF2-40B4-BE49-F238E27FC236}">
                <a16:creationId xmlns:a16="http://schemas.microsoft.com/office/drawing/2014/main" id="{1BC604CC-407E-E473-E7CE-C0191E6D9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213503"/>
              </p:ext>
            </p:extLst>
          </p:nvPr>
        </p:nvGraphicFramePr>
        <p:xfrm>
          <a:off x="3776200" y="3119995"/>
          <a:ext cx="7329000" cy="5811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</a:t>
                      </a:r>
                      <a:r>
                        <a:rPr lang="en-US" altLang="ko-KR" sz="2000" b="1" dirty="0">
                          <a:solidFill>
                            <a:srgbClr val="F3F3F3"/>
                          </a:solidFill>
                        </a:rPr>
                        <a:t>Ⅳ</a:t>
                      </a: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rgbClr val="F3F3F3"/>
                          </a:solidFill>
                        </a:rPr>
                        <a:t>프로젝트 구성원 및 자료 출처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42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52520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64734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프로젝트 구성원 및 역할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3BFD8AD-C96C-4094-D5B9-9ED48DB1F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751358"/>
              </p:ext>
            </p:extLst>
          </p:nvPr>
        </p:nvGraphicFramePr>
        <p:xfrm>
          <a:off x="274735" y="1405466"/>
          <a:ext cx="11514492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3436">
                  <a:extLst>
                    <a:ext uri="{9D8B030D-6E8A-4147-A177-3AD203B41FA5}">
                      <a16:colId xmlns:a16="http://schemas.microsoft.com/office/drawing/2014/main" val="1072118500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824913314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956029696"/>
                    </a:ext>
                  </a:extLst>
                </a:gridCol>
                <a:gridCol w="3646713">
                  <a:extLst>
                    <a:ext uri="{9D8B030D-6E8A-4147-A177-3AD203B41FA5}">
                      <a16:colId xmlns:a16="http://schemas.microsoft.com/office/drawing/2014/main" val="623543493"/>
                    </a:ext>
                  </a:extLst>
                </a:gridCol>
              </a:tblGrid>
              <a:tr h="18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역할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세부 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543372"/>
                  </a:ext>
                </a:extLst>
              </a:tr>
              <a:tr h="18039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팀장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안두홍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데이터 수집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주식 수수료 데이터 </a:t>
                      </a:r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크롤링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118249"/>
                  </a:ext>
                </a:extLst>
              </a:tr>
              <a:tr h="180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카카오톡 스킬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Heroku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배포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081368"/>
                  </a:ext>
                </a:extLst>
              </a:tr>
              <a:tr h="1803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카카오톡 스킬 서버 연동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67838"/>
                  </a:ext>
                </a:extLst>
              </a:tr>
              <a:tr h="180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PPT 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제작 및 발표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467259"/>
                  </a:ext>
                </a:extLst>
              </a:tr>
              <a:tr h="18039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팀원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조해성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챗봇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서비스 기획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시나리오 구상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945534"/>
                  </a:ext>
                </a:extLst>
              </a:tr>
              <a:tr h="180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데이터 수집 및 카카오톡 스킬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주식 용어 수기 작성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57712"/>
                  </a:ext>
                </a:extLst>
              </a:tr>
              <a:tr h="180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코스피</a:t>
                      </a:r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코스닥 지수 웹 </a:t>
                      </a:r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크롤링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717869"/>
                  </a:ext>
                </a:extLst>
              </a:tr>
              <a:tr h="180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상승주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top10 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웹 </a:t>
                      </a:r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크롤링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780748"/>
                  </a:ext>
                </a:extLst>
              </a:tr>
              <a:tr h="180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거래상위 </a:t>
                      </a:r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top10 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웹 </a:t>
                      </a:r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크롤링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962558"/>
                  </a:ext>
                </a:extLst>
              </a:tr>
              <a:tr h="1803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팀원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김민균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챗봇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서비스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시나리오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601967"/>
                  </a:ext>
                </a:extLst>
              </a:tr>
              <a:tr h="180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데이터 수집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코스피</a:t>
                      </a:r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코스닥 지수 웹 </a:t>
                      </a:r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크롤링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612359"/>
                  </a:ext>
                </a:extLst>
              </a:tr>
              <a:tr h="18039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팀원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황우빈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데이터 수집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인기검색 </a:t>
                      </a:r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top10 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웹 </a:t>
                      </a:r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크롤링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5986"/>
                  </a:ext>
                </a:extLst>
              </a:tr>
              <a:tr h="180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카카오톡 스킬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현재 주가를 반환하는 기능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525884"/>
                  </a:ext>
                </a:extLst>
              </a:tr>
              <a:tr h="180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사용자 고유 </a:t>
                      </a:r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를 추출하여</a:t>
                      </a:r>
                      <a:endParaRPr lang="en-US" altLang="ko-KR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에 저장하는 기능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39130"/>
                  </a:ext>
                </a:extLst>
              </a:tr>
              <a:tr h="180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Heroku 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배포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999194"/>
                  </a:ext>
                </a:extLst>
              </a:tr>
              <a:tr h="180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조해성</a:t>
                      </a:r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김민균</a:t>
                      </a:r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황우빈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 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PostgreSQL </a:t>
                      </a:r>
                      <a:r>
                        <a:rPr lang="ko-KR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사용하여 서버와 연동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87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9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;p4">
            <a:extLst>
              <a:ext uri="{FF2B5EF4-FFF2-40B4-BE49-F238E27FC236}">
                <a16:creationId xmlns:a16="http://schemas.microsoft.com/office/drawing/2014/main" id="{41747451-ABE2-3BCC-FB2D-BFCA2564EEAD}"/>
              </a:ext>
            </a:extLst>
          </p:cNvPr>
          <p:cNvSpPr/>
          <p:nvPr/>
        </p:nvSpPr>
        <p:spPr>
          <a:xfrm>
            <a:off x="0" y="1088736"/>
            <a:ext cx="12192000" cy="5518252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75263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596012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/>
                        <a:t>프로젝트 참고자료 및 데이터 출처</a:t>
                      </a:r>
                      <a:endParaRPr sz="18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oogle Shape;139;gc03fc8ae2f_0_26">
            <a:extLst>
              <a:ext uri="{FF2B5EF4-FFF2-40B4-BE49-F238E27FC236}">
                <a16:creationId xmlns:a16="http://schemas.microsoft.com/office/drawing/2014/main" id="{41580EE5-B0D2-5F62-66C4-5D24F8C0D9BB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참고 자료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D2D1C3-8ED0-04AA-0D10-FB290D8E78AF}"/>
              </a:ext>
            </a:extLst>
          </p:cNvPr>
          <p:cNvSpPr txBox="1"/>
          <p:nvPr/>
        </p:nvSpPr>
        <p:spPr>
          <a:xfrm>
            <a:off x="274736" y="1793412"/>
            <a:ext cx="11743093" cy="60631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구재석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(2021) FNTODAY [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빅데이터투데이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] “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증권사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월 브랜드 평판 분석</a:t>
            </a:r>
            <a:r>
              <a:rPr lang="en-US" altLang="ko-KR" sz="1600" b="1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</a:rPr>
              <a:t>…” </a:t>
            </a:r>
            <a:r>
              <a:rPr lang="en-US" altLang="ko-KR" sz="1200" dirty="0">
                <a:latin typeface="Arial" panose="020B0604020202020204" pitchFamily="34" charset="0"/>
                <a:ea typeface="휴먼옛체" panose="02030504000101010101" pitchFamily="18" charset="-127"/>
                <a:cs typeface="Arial" panose="020B0604020202020204" pitchFamily="34" charset="0"/>
                <a:hlinkClick r:id="rId3"/>
              </a:rPr>
              <a:t>http://www.kfcpf.or.kr/front/evalution/evalutionView.do?searchOp7=2021&amp;searchSdt2=&amp;searchEdt2=&amp;evIdx=13</a:t>
            </a:r>
            <a:endParaRPr lang="en-US" altLang="ko-KR" sz="1200" dirty="0">
              <a:latin typeface="Arial" panose="020B0604020202020204" pitchFamily="34" charset="0"/>
              <a:ea typeface="휴먼옛체" panose="02030504000101010101" pitchFamily="18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한국 금융 소비자 보호재단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(2021) “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펀드 판매회사 평가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http://www.fntoday.co.kr/news/articleView.html?idxno=253163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연두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(2019 ) 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사이다경제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"HTS? MTS?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그게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뭔데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?!"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4"/>
              </a:rPr>
              <a:t>https://cidermics.com/contents/detail/1874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네이버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금융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5"/>
              </a:rPr>
              <a:t>https://finance.naver.com/</a:t>
            </a:r>
            <a:endParaRPr lang="en-US" altLang="ko-KR" sz="12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네이버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지식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백과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"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주식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관련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용어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"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6"/>
              </a:rPr>
              <a:t>https://terms.naver.com/entry.naver?docId=5645159&amp;cid=43667&amp;categoryId=43667</a:t>
            </a:r>
            <a:endParaRPr lang="en-US" altLang="ko-KR" sz="12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매일경제 "주식 처음 거래할 때,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주린이들이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잘 모르는 사실 3"</a:t>
            </a:r>
            <a:r>
              <a:rPr lang="ko-KR" altLang="en-US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</a:t>
            </a:r>
            <a:br>
              <a:rPr lang="en-US" altLang="ko-KR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7"/>
              </a:rPr>
              <a:t>https://www.mk.co.kr/news/stock/view/2020/12/1282085/</a:t>
            </a:r>
            <a:endParaRPr lang="en-US" altLang="ko-KR" sz="12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주린이가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가장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알고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싶은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최다질문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TOP 77</a:t>
            </a:r>
            <a:r>
              <a:rPr lang="en-US" altLang="ko-KR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</a:t>
            </a:r>
            <a:br>
              <a:rPr lang="en-US" altLang="ko-KR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8"/>
              </a:rPr>
              <a:t>https://www.aladin.co.kr/shop/ebook/wPreviewViewer.aspx?itemid=261806401</a:t>
            </a:r>
            <a:endParaRPr lang="en-US" altLang="ko-KR" sz="12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구본권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(2010) 한겨레 "ODM,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OEM과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차이는?</a:t>
            </a:r>
            <a:r>
              <a:rPr lang="ko-KR" altLang="en-US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" </a:t>
            </a:r>
            <a:br>
              <a:rPr lang="en-US" altLang="ko-KR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9"/>
              </a:rPr>
              <a:t>https://www.hani.co.kr/arti/economy/economy_general/411379.html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2022</a:t>
            </a:r>
            <a:r>
              <a:rPr 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초보 증권사 추천 순위 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TOP 6(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장단점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수수료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비교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10"/>
              </a:rPr>
              <a:t>https://itembbal.com/%EC%B4%88%EB%B3%B4-%EC%A6%9D%EA%B6%8C%EC%82%AC-%EC%B6%94%EC%B2%9C-%EC%88%9C%EC%9C%84-%EC%9E%A5%EB%8B%A8%EC%A0%90-%EC%88%98%EC%88%98%EB%A3%8C-%EB%B9%84%EA%B5%90/</a:t>
            </a:r>
            <a:endParaRPr lang="ko-KR" altLang="en-US" sz="12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김지열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(2022) 주식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스토커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"주식</a:t>
            </a:r>
            <a:r>
              <a:rPr 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어플</a:t>
            </a:r>
            <a:r>
              <a:rPr 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순위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TOP 5(MTS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추천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2022)"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11"/>
              </a:rPr>
              <a:t>https://stockstalker.co.kr/mts-top-5/</a:t>
            </a:r>
            <a:endParaRPr lang="en-US" sz="12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sz="1600" dirty="0">
              <a:latin typeface="맑은 고딕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7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;p4">
            <a:extLst>
              <a:ext uri="{FF2B5EF4-FFF2-40B4-BE49-F238E27FC236}">
                <a16:creationId xmlns:a16="http://schemas.microsoft.com/office/drawing/2014/main" id="{41747451-ABE2-3BCC-FB2D-BFCA2564EEAD}"/>
              </a:ext>
            </a:extLst>
          </p:cNvPr>
          <p:cNvSpPr/>
          <p:nvPr/>
        </p:nvSpPr>
        <p:spPr>
          <a:xfrm>
            <a:off x="0" y="1088735"/>
            <a:ext cx="12192000" cy="5518253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95872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596012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/>
                        <a:t>프로젝트 참고자료 및 데이터 출처</a:t>
                      </a:r>
                      <a:endParaRPr sz="18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oogle Shape;139;gc03fc8ae2f_0_26">
            <a:extLst>
              <a:ext uri="{FF2B5EF4-FFF2-40B4-BE49-F238E27FC236}">
                <a16:creationId xmlns:a16="http://schemas.microsoft.com/office/drawing/2014/main" id="{41580EE5-B0D2-5F62-66C4-5D24F8C0D9BB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참고 자료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D2D1C3-8ED0-04AA-0D10-FB290D8E78AF}"/>
              </a:ext>
            </a:extLst>
          </p:cNvPr>
          <p:cNvSpPr txBox="1"/>
          <p:nvPr/>
        </p:nvSpPr>
        <p:spPr>
          <a:xfrm>
            <a:off x="274736" y="1793412"/>
            <a:ext cx="11743093" cy="581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Youtube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: "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이거면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끝남"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키움증권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영웅문s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사용법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ko-KR" alt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3"/>
              </a:rPr>
              <a:t>https://www.youtube.com/watch?v=diYdbWGXcRs</a:t>
            </a:r>
            <a:endParaRPr lang="ko-KR" altLang="en-US" sz="12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네이버 블로그 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: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키움증권</a:t>
            </a:r>
            <a:r>
              <a:rPr lang="ko-KR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영웅문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 HTS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초간단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사용법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en-US" alt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4"/>
              </a:rPr>
              <a:t>https://m.blog.naver.com/msnns273/220976530613</a:t>
            </a:r>
            <a:endParaRPr lang="en-US" altLang="ko-KR" sz="1200" b="1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박성우(2013)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조선비즈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[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주식ABC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] 주식 시장에서 3일(D+2) 결제제도란?</a:t>
            </a:r>
            <a:r>
              <a:rPr lang="ko-KR" altLang="en-US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</a:t>
            </a:r>
            <a:br>
              <a:rPr lang="en-US" altLang="ko-KR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ko-KR" alt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5"/>
              </a:rPr>
              <a:t>https://biz.chosun.com/site/data/html_dir/2013/06/16/2013061600074.html</a:t>
            </a:r>
            <a:endParaRPr lang="ko-KR" altLang="en-US" sz="12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네이버 금융 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주요뉴스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ko-KR" alt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6"/>
              </a:rPr>
              <a:t>https://finance.naver.com/news/mainnews.naver</a:t>
            </a:r>
            <a:endParaRPr lang="ko-KR" altLang="ko-KR" sz="12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다음 금융 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주요뉴스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ko-KR" alt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7"/>
              </a:rPr>
              <a:t>https://finance.daum.net/news#economy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김현애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(2021)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중앙일보 </a:t>
            </a:r>
            <a:r>
              <a:rPr lang="en-US" altLang="ko-KR" sz="1600" b="1" dirty="0">
                <a:latin typeface="Arial" panose="020B0604020202020204" pitchFamily="34" charset="0"/>
                <a:ea typeface="휴먼옛체"/>
                <a:cs typeface="Arial" panose="020B0604020202020204" pitchFamily="34" charset="0"/>
              </a:rPr>
              <a:t>“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빨간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막대기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파란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막대기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아들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주식차트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같이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읽어볼까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? [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부모탐구생활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] 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8"/>
              </a:rPr>
              <a:t>https://www.joongang.co.kr/article/25008663#home</a:t>
            </a:r>
            <a:endParaRPr lang="en-US" altLang="ko-KR" sz="1200" dirty="0">
              <a:latin typeface="Arial" panose="020B0604020202020204" pitchFamily="34" charset="0"/>
              <a:ea typeface="휴먼옛체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고인원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(2022)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뉴스핌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＂</a:t>
            </a:r>
            <a:r>
              <a:rPr 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S&amp;P500 ＇</a:t>
            </a:r>
            <a:r>
              <a:rPr 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헤드앤숄더</a:t>
            </a:r>
            <a:r>
              <a:rPr 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＇ 완성 중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…</a:t>
            </a:r>
            <a:r>
              <a:rPr 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＂4000선 깨지면 지하실 간"</a:t>
            </a:r>
            <a:r>
              <a:rPr lang="ko-KR" altLang="en-US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</a:t>
            </a:r>
            <a:br>
              <a:rPr lang="en-US" altLang="ko-KR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9"/>
              </a:rPr>
              <a:t>https://www.newspim.com/news/view/20220506000016</a:t>
            </a:r>
            <a:endParaRPr lang="ko-KR" sz="12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이새누리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(2017) 중앙일보 "[이번주 경제 용어] 매파와 비둘기파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10"/>
              </a:rPr>
              <a:t>https://www.joongang.co.kr/article/21996278#home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유현숙(2016) 애플경제 "[애플경제 오늘의 경제용어]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턴어라운드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Turn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around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)"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11"/>
              </a:rPr>
              <a:t>http://www.apple-economy.com/news/articleView.html?idxno=27966</a:t>
            </a:r>
            <a:endParaRPr lang="ko-KR" sz="12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시나브로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(2022)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스마트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재테크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"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MSCI지수가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뭐예요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?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이게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중요한가요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?"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12"/>
              </a:rPr>
              <a:t>https://contents.premium.naver.com/smartfinance/smart/contents/220305211529728bK</a:t>
            </a:r>
            <a:endParaRPr lang="en-US" sz="1600" dirty="0">
              <a:latin typeface="Arial" panose="020B0604020202020204" pitchFamily="34" charset="0"/>
              <a:ea typeface="+mn-lt"/>
              <a:cs typeface="Arial" panose="020B0604020202020204" pitchFamily="34" charset="0"/>
              <a:hlinkClick r:id="rId1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해시넷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: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블록딜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</a:t>
            </a:r>
            <a:b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13"/>
              </a:rPr>
              <a:t>http://wiki.hash.kr/index.php/%EB%B8%94%EB%A1%9D%EB%94%9C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휴먼옛체"/>
              <a:ea typeface="휴먼옛체"/>
            </a:endParaRPr>
          </a:p>
        </p:txBody>
      </p:sp>
    </p:spTree>
    <p:extLst>
      <p:ext uri="{BB962C8B-B14F-4D97-AF65-F5344CB8AC3E}">
        <p14:creationId xmlns:p14="http://schemas.microsoft.com/office/powerpoint/2010/main" val="16376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;p4">
            <a:extLst>
              <a:ext uri="{FF2B5EF4-FFF2-40B4-BE49-F238E27FC236}">
                <a16:creationId xmlns:a16="http://schemas.microsoft.com/office/drawing/2014/main" id="{41747451-ABE2-3BCC-FB2D-BFCA2564EEAD}"/>
              </a:ext>
            </a:extLst>
          </p:cNvPr>
          <p:cNvSpPr/>
          <p:nvPr/>
        </p:nvSpPr>
        <p:spPr>
          <a:xfrm>
            <a:off x="0" y="1177870"/>
            <a:ext cx="12192000" cy="216339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3648817"/>
            <a:ext cx="12192000" cy="3209182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562865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163291"/>
              </p:ext>
            </p:extLst>
          </p:nvPr>
        </p:nvGraphicFramePr>
        <p:xfrm>
          <a:off x="274736" y="596012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/>
                        <a:t>프로젝트 참고자료 및 데이터 출처</a:t>
                      </a:r>
                      <a:endParaRPr sz="18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DC6A462-5672-9D89-997F-A8786A06E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14882"/>
              </p:ext>
            </p:extLst>
          </p:nvPr>
        </p:nvGraphicFramePr>
        <p:xfrm>
          <a:off x="83457" y="4469674"/>
          <a:ext cx="12010572" cy="2046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2643">
                  <a:extLst>
                    <a:ext uri="{9D8B030D-6E8A-4147-A177-3AD203B41FA5}">
                      <a16:colId xmlns:a16="http://schemas.microsoft.com/office/drawing/2014/main" val="2657469177"/>
                    </a:ext>
                  </a:extLst>
                </a:gridCol>
                <a:gridCol w="3002643">
                  <a:extLst>
                    <a:ext uri="{9D8B030D-6E8A-4147-A177-3AD203B41FA5}">
                      <a16:colId xmlns:a16="http://schemas.microsoft.com/office/drawing/2014/main" val="2509604766"/>
                    </a:ext>
                  </a:extLst>
                </a:gridCol>
                <a:gridCol w="3002643">
                  <a:extLst>
                    <a:ext uri="{9D8B030D-6E8A-4147-A177-3AD203B41FA5}">
                      <a16:colId xmlns:a16="http://schemas.microsoft.com/office/drawing/2014/main" val="187399544"/>
                    </a:ext>
                  </a:extLst>
                </a:gridCol>
                <a:gridCol w="3002643">
                  <a:extLst>
                    <a:ext uri="{9D8B030D-6E8A-4147-A177-3AD203B41FA5}">
                      <a16:colId xmlns:a16="http://schemas.microsoft.com/office/drawing/2014/main" val="4131030159"/>
                    </a:ext>
                  </a:extLst>
                </a:gridCol>
              </a:tblGrid>
              <a:tr h="383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서비스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기준년월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99982"/>
                  </a:ext>
                </a:extLst>
              </a:tr>
              <a:tr h="383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주식 거래 수수료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xls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금융투자협회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2022.05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387"/>
                  </a:ext>
                </a:extLst>
              </a:tr>
              <a:tr h="383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각종 서비스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네이버 금융</a:t>
                      </a:r>
                      <a:r>
                        <a:rPr lang="en-US" altLang="ko-KR" dirty="0"/>
                        <a:t>(https://finance.naver.com/)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실시간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936320"/>
                  </a:ext>
                </a:extLst>
              </a:tr>
              <a:tr h="383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주식 종목 주가 응답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인베스팅닷컴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dirty="0"/>
                        <a:t>https://kr.investing.com/)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실시간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277933"/>
                  </a:ext>
                </a:extLst>
              </a:tr>
            </a:tbl>
          </a:graphicData>
        </a:graphic>
      </p:graphicFrame>
      <p:graphicFrame>
        <p:nvGraphicFramePr>
          <p:cNvPr id="7" name="Google Shape;139;gc03fc8ae2f_0_26">
            <a:extLst>
              <a:ext uri="{FF2B5EF4-FFF2-40B4-BE49-F238E27FC236}">
                <a16:creationId xmlns:a16="http://schemas.microsoft.com/office/drawing/2014/main" id="{E443E7C2-5A9E-9320-D93B-2820444424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429988"/>
              </p:ext>
            </p:extLst>
          </p:nvPr>
        </p:nvGraphicFramePr>
        <p:xfrm>
          <a:off x="274736" y="378549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데이터 출처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oogle Shape;139;gc03fc8ae2f_0_26">
            <a:extLst>
              <a:ext uri="{FF2B5EF4-FFF2-40B4-BE49-F238E27FC236}">
                <a16:creationId xmlns:a16="http://schemas.microsoft.com/office/drawing/2014/main" id="{41580EE5-B0D2-5F62-66C4-5D24F8C0D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3908233"/>
              </p:ext>
            </p:extLst>
          </p:nvPr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참고 자료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D2D1C3-8ED0-04AA-0D10-FB290D8E78AF}"/>
              </a:ext>
            </a:extLst>
          </p:cNvPr>
          <p:cNvSpPr txBox="1"/>
          <p:nvPr/>
        </p:nvSpPr>
        <p:spPr>
          <a:xfrm>
            <a:off x="274737" y="1793412"/>
            <a:ext cx="557742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ko-KR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돈키레터</a:t>
            </a:r>
            <a:r>
              <a:rPr lang="ko-KR" altLang="ko-KR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 </a:t>
            </a:r>
            <a:br>
              <a:rPr lang="en-US" altLang="ko-KR" sz="20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en-US" altLang="ko-KR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  <a:hlinkClick r:id="rId3"/>
              </a:rPr>
              <a:t>https://www.donkeyletter.com/</a:t>
            </a:r>
            <a:endParaRPr lang="en-US" altLang="ko-KR" sz="1200" b="1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카카오톡 오픈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쳇봇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600" b="1" dirty="0" err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빌더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-</a:t>
            </a:r>
            <a:r>
              <a:rPr lang="ko-KR" altLang="en-US" sz="1600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도움말</a:t>
            </a:r>
            <a:r>
              <a:rPr lang="ko-KR" altLang="en-US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</a:br>
            <a:r>
              <a:rPr lang="en-US" altLang="ko-KR" sz="1200" dirty="0">
                <a:latin typeface="Arial" panose="020B0604020202020204" pitchFamily="34" charset="0"/>
                <a:ea typeface="맑은 고딕"/>
                <a:cs typeface="Arial" panose="020B0604020202020204" pitchFamily="34" charset="0"/>
                <a:hlinkClick r:id="rId4"/>
              </a:rPr>
              <a:t>https://chatbot.kakao.com/docs</a:t>
            </a:r>
            <a:endParaRPr lang="en-US" altLang="ko-KR" sz="1600" dirty="0"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[Heroku] </a:t>
            </a:r>
            <a:r>
              <a:rPr lang="en-US" altLang="ko-KR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Github를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통한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웹 </a:t>
            </a:r>
            <a:r>
              <a:rPr lang="en-US" altLang="ko-KR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무료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호스팅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https://blog.naver.com/dsz08082/221952990439?isInf=true</a:t>
            </a:r>
            <a:endParaRPr lang="en-US" altLang="ko-KR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B12D9-5EC5-0C25-02E5-109314CAF695}"/>
              </a:ext>
            </a:extLst>
          </p:cNvPr>
          <p:cNvSpPr txBox="1"/>
          <p:nvPr/>
        </p:nvSpPr>
        <p:spPr>
          <a:xfrm>
            <a:off x="6339841" y="1782513"/>
            <a:ext cx="5577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GoormIDE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카톡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챗봇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만들기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기본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(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스킬의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b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https://www.youtube.com/watch?v=EWK9G9XAk00&amp;t=97s</a:t>
            </a:r>
            <a:endParaRPr lang="en-US" altLang="ko-KR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사이트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정보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추출하기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ko-KR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사용법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1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https://wikidocs.net/85739</a:t>
            </a:r>
            <a:endParaRPr lang="en-US" altLang="ko-KR" sz="1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53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13D8A"/>
            </a:gs>
          </a:gsLst>
          <a:lin ang="8100000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5;gbf9ebb5319_0_18">
            <a:extLst>
              <a:ext uri="{FF2B5EF4-FFF2-40B4-BE49-F238E27FC236}">
                <a16:creationId xmlns:a16="http://schemas.microsoft.com/office/drawing/2014/main" id="{066456AA-98D6-F9ED-C7E8-524D25D58C0C}"/>
              </a:ext>
            </a:extLst>
          </p:cNvPr>
          <p:cNvGraphicFramePr/>
          <p:nvPr/>
        </p:nvGraphicFramePr>
        <p:xfrm>
          <a:off x="1993900" y="2695181"/>
          <a:ext cx="2750820" cy="13215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15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64;gbf9ebb5319_0_18">
            <a:extLst>
              <a:ext uri="{FF2B5EF4-FFF2-40B4-BE49-F238E27FC236}">
                <a16:creationId xmlns:a16="http://schemas.microsoft.com/office/drawing/2014/main" id="{1BC604CC-407E-E473-E7CE-C0191E6D9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402322"/>
              </p:ext>
            </p:extLst>
          </p:nvPr>
        </p:nvGraphicFramePr>
        <p:xfrm>
          <a:off x="3033363" y="2695181"/>
          <a:ext cx="7329000" cy="164020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3200"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3600" b="1" dirty="0">
                          <a:solidFill>
                            <a:srgbClr val="F3F3F3"/>
                          </a:solidFill>
                        </a:rPr>
                        <a:t>감사합니다</a:t>
                      </a:r>
                      <a:r>
                        <a:rPr lang="en-US" altLang="ko-KR" sz="3600" b="1" dirty="0">
                          <a:solidFill>
                            <a:srgbClr val="F3F3F3"/>
                          </a:solidFill>
                        </a:rPr>
                        <a:t>.</a:t>
                      </a:r>
                      <a:endParaRPr sz="36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400" b="1"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127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71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13D8A"/>
            </a:gs>
          </a:gsLst>
          <a:lin ang="8100000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5;gbf9ebb5319_0_18">
            <a:extLst>
              <a:ext uri="{FF2B5EF4-FFF2-40B4-BE49-F238E27FC236}">
                <a16:creationId xmlns:a16="http://schemas.microsoft.com/office/drawing/2014/main" id="{066456AA-98D6-F9ED-C7E8-524D25D58C0C}"/>
              </a:ext>
            </a:extLst>
          </p:cNvPr>
          <p:cNvGraphicFramePr/>
          <p:nvPr/>
        </p:nvGraphicFramePr>
        <p:xfrm>
          <a:off x="1993900" y="2695181"/>
          <a:ext cx="2750820" cy="13215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15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64;gbf9ebb5319_0_18">
            <a:extLst>
              <a:ext uri="{FF2B5EF4-FFF2-40B4-BE49-F238E27FC236}">
                <a16:creationId xmlns:a16="http://schemas.microsoft.com/office/drawing/2014/main" id="{1BC604CC-407E-E473-E7CE-C0191E6D9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618516"/>
              </p:ext>
            </p:extLst>
          </p:nvPr>
        </p:nvGraphicFramePr>
        <p:xfrm>
          <a:off x="3125960" y="2688556"/>
          <a:ext cx="7329000" cy="13215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400"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800" b="1" dirty="0">
                          <a:solidFill>
                            <a:srgbClr val="F3F3F3"/>
                          </a:solidFill>
                        </a:rPr>
                        <a:t>부록</a:t>
                      </a:r>
                      <a:endParaRPr sz="28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800" b="1"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solidFill>
                            <a:srgbClr val="F3F3F3"/>
                          </a:solidFill>
                        </a:rPr>
                        <a:t>ⅰ. </a:t>
                      </a:r>
                      <a:r>
                        <a:rPr lang="ko-KR" altLang="en-US" sz="2000" b="1" dirty="0" err="1">
                          <a:solidFill>
                            <a:srgbClr val="F3F3F3"/>
                          </a:solidFill>
                        </a:rPr>
                        <a:t>챗봇</a:t>
                      </a:r>
                      <a:r>
                        <a:rPr lang="ko-KR" altLang="en-US" sz="2000" b="1" dirty="0">
                          <a:solidFill>
                            <a:srgbClr val="F3F3F3"/>
                          </a:solidFill>
                        </a:rPr>
                        <a:t> 시연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127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57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;p4">
            <a:extLst>
              <a:ext uri="{FF2B5EF4-FFF2-40B4-BE49-F238E27FC236}">
                <a16:creationId xmlns:a16="http://schemas.microsoft.com/office/drawing/2014/main" id="{41747451-ABE2-3BCC-FB2D-BFCA2564EEAD}"/>
              </a:ext>
            </a:extLst>
          </p:cNvPr>
          <p:cNvSpPr/>
          <p:nvPr/>
        </p:nvSpPr>
        <p:spPr>
          <a:xfrm>
            <a:off x="0" y="1177870"/>
            <a:ext cx="12192000" cy="545661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113D8A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056151"/>
              </p:ext>
            </p:extLst>
          </p:nvPr>
        </p:nvGraphicFramePr>
        <p:xfrm>
          <a:off x="274736" y="596012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 err="1"/>
                        <a:t>챗봇</a:t>
                      </a:r>
                      <a:r>
                        <a:rPr lang="ko-KR" altLang="en-US" sz="1800" b="1" dirty="0"/>
                        <a:t> 시연 동영상 시청</a:t>
                      </a:r>
                      <a:endParaRPr sz="18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C1C9FF59-8A40-9560-AB09-6948BC547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507346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DD1BAEA-F963-24BC-9423-3681C7410FF9}"/>
              </a:ext>
            </a:extLst>
          </p:cNvPr>
          <p:cNvSpPr/>
          <p:nvPr/>
        </p:nvSpPr>
        <p:spPr>
          <a:xfrm>
            <a:off x="2433320" y="1856512"/>
            <a:ext cx="7645400" cy="4145280"/>
          </a:xfrm>
          <a:prstGeom prst="roundRect">
            <a:avLst>
              <a:gd name="adj" fmla="val 9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A133C7-9884-BB73-1B5C-BA2322DE9458}"/>
              </a:ext>
            </a:extLst>
          </p:cNvPr>
          <p:cNvSpPr/>
          <p:nvPr/>
        </p:nvSpPr>
        <p:spPr>
          <a:xfrm>
            <a:off x="2779436" y="2174240"/>
            <a:ext cx="6628724" cy="3505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L 도형 5">
            <a:extLst>
              <a:ext uri="{FF2B5EF4-FFF2-40B4-BE49-F238E27FC236}">
                <a16:creationId xmlns:a16="http://schemas.microsoft.com/office/drawing/2014/main" id="{E3B8C70E-ABBA-D923-6EDF-EF0C5EA2F5E6}"/>
              </a:ext>
            </a:extLst>
          </p:cNvPr>
          <p:cNvSpPr/>
          <p:nvPr/>
        </p:nvSpPr>
        <p:spPr>
          <a:xfrm>
            <a:off x="2956560" y="4957041"/>
            <a:ext cx="579120" cy="589280"/>
          </a:xfrm>
          <a:prstGeom prst="corner">
            <a:avLst>
              <a:gd name="adj1" fmla="val 12732"/>
              <a:gd name="adj2" fmla="val 130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L 도형 9">
            <a:extLst>
              <a:ext uri="{FF2B5EF4-FFF2-40B4-BE49-F238E27FC236}">
                <a16:creationId xmlns:a16="http://schemas.microsoft.com/office/drawing/2014/main" id="{5653045B-052D-6EEA-1E74-CFD0D3EAD49F}"/>
              </a:ext>
            </a:extLst>
          </p:cNvPr>
          <p:cNvSpPr/>
          <p:nvPr/>
        </p:nvSpPr>
        <p:spPr>
          <a:xfrm rot="10800000">
            <a:off x="8646160" y="2316480"/>
            <a:ext cx="548640" cy="589280"/>
          </a:xfrm>
          <a:prstGeom prst="corner">
            <a:avLst>
              <a:gd name="adj1" fmla="val 12732"/>
              <a:gd name="adj2" fmla="val 130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9D8557E7-1AA1-70A4-44B9-21F092DA2DD1}"/>
              </a:ext>
            </a:extLst>
          </p:cNvPr>
          <p:cNvSpPr/>
          <p:nvPr/>
        </p:nvSpPr>
        <p:spPr>
          <a:xfrm rot="16200000">
            <a:off x="8625840" y="4936721"/>
            <a:ext cx="548640" cy="589280"/>
          </a:xfrm>
          <a:prstGeom prst="corner">
            <a:avLst>
              <a:gd name="adj1" fmla="val 12732"/>
              <a:gd name="adj2" fmla="val 130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L 도형 12">
            <a:extLst>
              <a:ext uri="{FF2B5EF4-FFF2-40B4-BE49-F238E27FC236}">
                <a16:creationId xmlns:a16="http://schemas.microsoft.com/office/drawing/2014/main" id="{788237DA-35CC-8D23-56C7-EB6EBAB8840C}"/>
              </a:ext>
            </a:extLst>
          </p:cNvPr>
          <p:cNvSpPr/>
          <p:nvPr/>
        </p:nvSpPr>
        <p:spPr>
          <a:xfrm rot="5400000">
            <a:off x="2956560" y="2306319"/>
            <a:ext cx="579120" cy="589280"/>
          </a:xfrm>
          <a:prstGeom prst="corner">
            <a:avLst>
              <a:gd name="adj1" fmla="val 12732"/>
              <a:gd name="adj2" fmla="val 130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FC40EE1-4DED-EA48-F906-BAAFAAC0EF1E}"/>
              </a:ext>
            </a:extLst>
          </p:cNvPr>
          <p:cNvSpPr/>
          <p:nvPr/>
        </p:nvSpPr>
        <p:spPr>
          <a:xfrm>
            <a:off x="3167233" y="2475470"/>
            <a:ext cx="167934" cy="15953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8C4BA-C14D-4EF7-1CE6-065F8BF78CA5}"/>
              </a:ext>
            </a:extLst>
          </p:cNvPr>
          <p:cNvSpPr txBox="1"/>
          <p:nvPr/>
        </p:nvSpPr>
        <p:spPr>
          <a:xfrm>
            <a:off x="3342640" y="2394190"/>
            <a:ext cx="69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REC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62B462-A3CB-FC00-A52C-A0B826A40789}"/>
              </a:ext>
            </a:extLst>
          </p:cNvPr>
          <p:cNvSpPr/>
          <p:nvPr/>
        </p:nvSpPr>
        <p:spPr>
          <a:xfrm>
            <a:off x="8240776" y="2475470"/>
            <a:ext cx="589280" cy="30777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085143-53A7-91F6-9166-BBEF2C63BF54}"/>
              </a:ext>
            </a:extLst>
          </p:cNvPr>
          <p:cNvSpPr/>
          <p:nvPr/>
        </p:nvSpPr>
        <p:spPr>
          <a:xfrm>
            <a:off x="8297044" y="2535764"/>
            <a:ext cx="88632" cy="187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AD28AD-F5DF-E913-437F-2C4C78546AB6}"/>
              </a:ext>
            </a:extLst>
          </p:cNvPr>
          <p:cNvSpPr/>
          <p:nvPr/>
        </p:nvSpPr>
        <p:spPr>
          <a:xfrm>
            <a:off x="8429124" y="2535764"/>
            <a:ext cx="88632" cy="187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8C3DCD-B515-3F19-15CA-2D3E9C4126B9}"/>
              </a:ext>
            </a:extLst>
          </p:cNvPr>
          <p:cNvSpPr/>
          <p:nvPr/>
        </p:nvSpPr>
        <p:spPr>
          <a:xfrm>
            <a:off x="8555636" y="2535764"/>
            <a:ext cx="88632" cy="187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B45AFB-447A-1E21-B423-EDF9A3E46E8A}"/>
              </a:ext>
            </a:extLst>
          </p:cNvPr>
          <p:cNvSpPr/>
          <p:nvPr/>
        </p:nvSpPr>
        <p:spPr>
          <a:xfrm>
            <a:off x="8685176" y="2535764"/>
            <a:ext cx="88632" cy="187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868E90-EF1E-DA24-96D8-DEE47D34B2C8}"/>
              </a:ext>
            </a:extLst>
          </p:cNvPr>
          <p:cNvSpPr/>
          <p:nvPr/>
        </p:nvSpPr>
        <p:spPr>
          <a:xfrm>
            <a:off x="8849108" y="2553085"/>
            <a:ext cx="50697" cy="153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5A1DF334-DA6F-D978-311A-C642F8C18163}"/>
              </a:ext>
            </a:extLst>
          </p:cNvPr>
          <p:cNvSpPr/>
          <p:nvPr/>
        </p:nvSpPr>
        <p:spPr>
          <a:xfrm>
            <a:off x="9608211" y="3798716"/>
            <a:ext cx="270459" cy="256938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B85033F-FFAD-FB0F-B48D-E3115D4DA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28" y="2475470"/>
            <a:ext cx="4067740" cy="2757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AE83D0-EB9B-52F6-51D0-612C3013D322}"/>
              </a:ext>
            </a:extLst>
          </p:cNvPr>
          <p:cNvSpPr txBox="1"/>
          <p:nvPr/>
        </p:nvSpPr>
        <p:spPr>
          <a:xfrm>
            <a:off x="3167233" y="5049520"/>
            <a:ext cx="1120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00:00:00</a:t>
            </a:r>
            <a:endParaRPr lang="ko-KR" altLang="en-US" sz="12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72D75EAF-97B7-5B94-641F-AB8B57053214}"/>
              </a:ext>
            </a:extLst>
          </p:cNvPr>
          <p:cNvSpPr/>
          <p:nvPr/>
        </p:nvSpPr>
        <p:spPr>
          <a:xfrm>
            <a:off x="2571194" y="4236720"/>
            <a:ext cx="70368" cy="8128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B0B8461-817A-A781-97ED-F8907A88D8C7}"/>
              </a:ext>
            </a:extLst>
          </p:cNvPr>
          <p:cNvSpPr/>
          <p:nvPr/>
        </p:nvSpPr>
        <p:spPr>
          <a:xfrm>
            <a:off x="2571194" y="3302000"/>
            <a:ext cx="70368" cy="7536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2BDE04-0EF5-EE98-0ACD-7EE87D917FDC}"/>
              </a:ext>
            </a:extLst>
          </p:cNvPr>
          <p:cNvSpPr txBox="1"/>
          <p:nvPr/>
        </p:nvSpPr>
        <p:spPr>
          <a:xfrm>
            <a:off x="3876716" y="2628764"/>
            <a:ext cx="1854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영상</a:t>
            </a:r>
            <a:r>
              <a:rPr lang="ko-KR" altLang="en-US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시청</a:t>
            </a:r>
          </a:p>
        </p:txBody>
      </p:sp>
    </p:spTree>
    <p:extLst>
      <p:ext uri="{BB962C8B-B14F-4D97-AF65-F5344CB8AC3E}">
        <p14:creationId xmlns:p14="http://schemas.microsoft.com/office/powerpoint/2010/main" val="315820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5;gbf9ebb5319_0_18">
            <a:extLst>
              <a:ext uri="{FF2B5EF4-FFF2-40B4-BE49-F238E27FC236}">
                <a16:creationId xmlns:a16="http://schemas.microsoft.com/office/drawing/2014/main" id="{066456AA-98D6-F9ED-C7E8-524D25D58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448353"/>
              </p:ext>
            </p:extLst>
          </p:nvPr>
        </p:nvGraphicFramePr>
        <p:xfrm>
          <a:off x="1993900" y="2695181"/>
          <a:ext cx="2750820" cy="13215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15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64;gbf9ebb5319_0_18">
            <a:extLst>
              <a:ext uri="{FF2B5EF4-FFF2-40B4-BE49-F238E27FC236}">
                <a16:creationId xmlns:a16="http://schemas.microsoft.com/office/drawing/2014/main" id="{1BC604CC-407E-E473-E7CE-C0191E6D9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598724"/>
              </p:ext>
            </p:extLst>
          </p:nvPr>
        </p:nvGraphicFramePr>
        <p:xfrm>
          <a:off x="3125960" y="2688556"/>
          <a:ext cx="7329000" cy="13215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400"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800" b="1" dirty="0">
                          <a:solidFill>
                            <a:srgbClr val="F3F3F3"/>
                          </a:solidFill>
                        </a:rPr>
                        <a:t>부록</a:t>
                      </a:r>
                      <a:endParaRPr sz="28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800" b="1"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solidFill>
                            <a:srgbClr val="F3F3F3"/>
                          </a:solidFill>
                        </a:rPr>
                        <a:t>ⅱ. </a:t>
                      </a:r>
                      <a:r>
                        <a:rPr lang="ko-KR" altLang="en-US" sz="2000" b="1" dirty="0">
                          <a:solidFill>
                            <a:srgbClr val="F3F3F3"/>
                          </a:solidFill>
                        </a:rPr>
                        <a:t>프로젝트 수행 상세 기록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127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3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FF96794A-C72B-A114-9756-2E4B1D3FDE38}"/>
              </a:ext>
            </a:extLst>
          </p:cNvPr>
          <p:cNvSpPr/>
          <p:nvPr/>
        </p:nvSpPr>
        <p:spPr>
          <a:xfrm>
            <a:off x="0" y="1306548"/>
            <a:ext cx="12192000" cy="5551452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/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/>
          <p:cNvGraphicFramePr/>
          <p:nvPr>
            <p:extLst>
              <p:ext uri="{D42A27DB-BD31-4B8C-83A1-F6EECF244321}">
                <p14:modId xmlns:p14="http://schemas.microsoft.com/office/powerpoint/2010/main" val="1200035924"/>
              </p:ext>
            </p:extLst>
          </p:nvPr>
        </p:nvGraphicFramePr>
        <p:xfrm>
          <a:off x="263850" y="803436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b="1" dirty="0"/>
                        <a:t>프로젝트 구성원 역할 개요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모서리가 둥근 직사각형 61"/>
          <p:cNvSpPr/>
          <p:nvPr/>
        </p:nvSpPr>
        <p:spPr>
          <a:xfrm>
            <a:off x="1360354" y="4111286"/>
            <a:ext cx="2593554" cy="223091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ko-KR" sz="1000"/>
          </a:p>
        </p:txBody>
      </p:sp>
      <p:sp>
        <p:nvSpPr>
          <p:cNvPr id="38" name="TextBox 62"/>
          <p:cNvSpPr txBox="1"/>
          <p:nvPr/>
        </p:nvSpPr>
        <p:spPr>
          <a:xfrm>
            <a:off x="1490913" y="4363337"/>
            <a:ext cx="1728887" cy="1810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/>
              <a:t>챗봇</a:t>
            </a:r>
            <a:r>
              <a:rPr lang="ko-KR" altLang="en-US" sz="1200" dirty="0"/>
              <a:t> 서비스 기획</a:t>
            </a:r>
            <a:endParaRPr lang="en-US" altLang="ko-KR" sz="1200" dirty="0"/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/>
              <a:t>데이터 수집</a:t>
            </a:r>
            <a:endParaRPr lang="en-US" altLang="ko-KR" sz="1200" dirty="0"/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/>
              <a:t>카카오톡 스킬 구현</a:t>
            </a:r>
            <a:endParaRPr lang="en-US" altLang="ko-KR" sz="1200" dirty="0"/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/>
              <a:t>DB </a:t>
            </a:r>
            <a:r>
              <a:rPr lang="ko-KR" altLang="en-US" sz="1200" dirty="0"/>
              <a:t>구축</a:t>
            </a: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/>
          </a:p>
        </p:txBody>
      </p:sp>
      <p:sp>
        <p:nvSpPr>
          <p:cNvPr id="39" name="모서리가 둥근 직사각형 63"/>
          <p:cNvSpPr/>
          <p:nvPr/>
        </p:nvSpPr>
        <p:spPr>
          <a:xfrm>
            <a:off x="7408455" y="1792069"/>
            <a:ext cx="2593554" cy="223091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ko-KR" sz="1000"/>
          </a:p>
        </p:txBody>
      </p:sp>
      <p:sp>
        <p:nvSpPr>
          <p:cNvPr id="41" name="모서리가 둥근 직사각형 65"/>
          <p:cNvSpPr/>
          <p:nvPr/>
        </p:nvSpPr>
        <p:spPr>
          <a:xfrm>
            <a:off x="7408455" y="4111286"/>
            <a:ext cx="2593554" cy="223091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ko-KR" sz="1000"/>
          </a:p>
        </p:txBody>
      </p:sp>
      <p:sp>
        <p:nvSpPr>
          <p:cNvPr id="43" name="모서리가 둥근 직사각형 67"/>
          <p:cNvSpPr/>
          <p:nvPr/>
        </p:nvSpPr>
        <p:spPr>
          <a:xfrm>
            <a:off x="1360354" y="1729267"/>
            <a:ext cx="2593554" cy="223091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ko-KR" sz="1000"/>
          </a:p>
        </p:txBody>
      </p:sp>
      <p:sp>
        <p:nvSpPr>
          <p:cNvPr id="44" name="타원 68"/>
          <p:cNvSpPr/>
          <p:nvPr/>
        </p:nvSpPr>
        <p:spPr>
          <a:xfrm>
            <a:off x="3161249" y="2057540"/>
            <a:ext cx="1585318" cy="15853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69"/>
          <p:cNvSpPr/>
          <p:nvPr/>
        </p:nvSpPr>
        <p:spPr>
          <a:xfrm>
            <a:off x="3161249" y="4247099"/>
            <a:ext cx="1585318" cy="1585318"/>
          </a:xfrm>
          <a:prstGeom prst="ellipse">
            <a:avLst/>
          </a:prstGeom>
          <a:solidFill>
            <a:srgbClr val="8FABDB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타원 70"/>
          <p:cNvSpPr/>
          <p:nvPr/>
        </p:nvSpPr>
        <p:spPr>
          <a:xfrm>
            <a:off x="6332031" y="2057540"/>
            <a:ext cx="1585318" cy="1585318"/>
          </a:xfrm>
          <a:prstGeom prst="ellipse">
            <a:avLst/>
          </a:prstGeom>
          <a:solidFill>
            <a:srgbClr val="8FABDB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타원 71"/>
          <p:cNvSpPr/>
          <p:nvPr/>
        </p:nvSpPr>
        <p:spPr>
          <a:xfrm>
            <a:off x="6332031" y="4247099"/>
            <a:ext cx="1585318" cy="15853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타원 72"/>
          <p:cNvSpPr/>
          <p:nvPr/>
        </p:nvSpPr>
        <p:spPr>
          <a:xfrm>
            <a:off x="4169932" y="2520025"/>
            <a:ext cx="2880320" cy="2880320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타원 73"/>
          <p:cNvSpPr/>
          <p:nvPr/>
        </p:nvSpPr>
        <p:spPr>
          <a:xfrm flipV="1">
            <a:off x="4339665" y="3095542"/>
            <a:ext cx="142874" cy="142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74"/>
          <p:cNvSpPr/>
          <p:nvPr/>
        </p:nvSpPr>
        <p:spPr>
          <a:xfrm flipV="1">
            <a:off x="4339665" y="4680289"/>
            <a:ext cx="142874" cy="142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타원 75"/>
          <p:cNvSpPr/>
          <p:nvPr/>
        </p:nvSpPr>
        <p:spPr>
          <a:xfrm flipV="1">
            <a:off x="6720179" y="3095542"/>
            <a:ext cx="142874" cy="142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타원 76"/>
          <p:cNvSpPr/>
          <p:nvPr/>
        </p:nvSpPr>
        <p:spPr>
          <a:xfrm flipV="1">
            <a:off x="6720179" y="4680289"/>
            <a:ext cx="142874" cy="142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TextBox 77"/>
          <p:cNvSpPr txBox="1"/>
          <p:nvPr/>
        </p:nvSpPr>
        <p:spPr>
          <a:xfrm>
            <a:off x="3509533" y="2620829"/>
            <a:ext cx="877163" cy="45429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안두홍</a:t>
            </a:r>
          </a:p>
        </p:txBody>
      </p:sp>
      <p:sp>
        <p:nvSpPr>
          <p:cNvPr id="54" name="TextBox 78"/>
          <p:cNvSpPr txBox="1"/>
          <p:nvPr/>
        </p:nvSpPr>
        <p:spPr>
          <a:xfrm>
            <a:off x="6690883" y="2620829"/>
            <a:ext cx="877163" cy="45429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 err="1">
                <a:solidFill>
                  <a:schemeClr val="bg1"/>
                </a:solidFill>
              </a:rPr>
              <a:t>김민균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5" name="TextBox 79"/>
          <p:cNvSpPr txBox="1"/>
          <p:nvPr/>
        </p:nvSpPr>
        <p:spPr>
          <a:xfrm>
            <a:off x="6690883" y="4811579"/>
            <a:ext cx="877163" cy="45429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 err="1">
                <a:solidFill>
                  <a:schemeClr val="bg1"/>
                </a:solidFill>
              </a:rPr>
              <a:t>황우빈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6" name="TextBox 80"/>
          <p:cNvSpPr txBox="1"/>
          <p:nvPr/>
        </p:nvSpPr>
        <p:spPr>
          <a:xfrm>
            <a:off x="3519058" y="4811579"/>
            <a:ext cx="877163" cy="45429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조해성</a:t>
            </a:r>
          </a:p>
        </p:txBody>
      </p:sp>
      <p:sp>
        <p:nvSpPr>
          <p:cNvPr id="57" name="TextBox 81"/>
          <p:cNvSpPr txBox="1"/>
          <p:nvPr/>
        </p:nvSpPr>
        <p:spPr>
          <a:xfrm>
            <a:off x="3645903" y="2281107"/>
            <a:ext cx="688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팀장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8" name="TextBox 82"/>
          <p:cNvSpPr txBox="1"/>
          <p:nvPr/>
        </p:nvSpPr>
        <p:spPr>
          <a:xfrm>
            <a:off x="5118830" y="3696258"/>
            <a:ext cx="1087755" cy="45339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 분담</a:t>
            </a:r>
          </a:p>
        </p:txBody>
      </p:sp>
      <p:sp>
        <p:nvSpPr>
          <p:cNvPr id="27" name="TextBox 81">
            <a:extLst>
              <a:ext uri="{FF2B5EF4-FFF2-40B4-BE49-F238E27FC236}">
                <a16:creationId xmlns:a16="http://schemas.microsoft.com/office/drawing/2014/main" id="{B0E9737B-E579-89D3-A5A8-A1A85257153D}"/>
              </a:ext>
            </a:extLst>
          </p:cNvPr>
          <p:cNvSpPr txBox="1"/>
          <p:nvPr/>
        </p:nvSpPr>
        <p:spPr>
          <a:xfrm>
            <a:off x="3645904" y="4547408"/>
            <a:ext cx="688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8" name="TextBox 81">
            <a:extLst>
              <a:ext uri="{FF2B5EF4-FFF2-40B4-BE49-F238E27FC236}">
                <a16:creationId xmlns:a16="http://schemas.microsoft.com/office/drawing/2014/main" id="{E9649035-EBBC-2DC4-31FF-48098777E62B}"/>
              </a:ext>
            </a:extLst>
          </p:cNvPr>
          <p:cNvSpPr txBox="1"/>
          <p:nvPr/>
        </p:nvSpPr>
        <p:spPr>
          <a:xfrm>
            <a:off x="6844257" y="2281107"/>
            <a:ext cx="688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9" name="TextBox 81">
            <a:extLst>
              <a:ext uri="{FF2B5EF4-FFF2-40B4-BE49-F238E27FC236}">
                <a16:creationId xmlns:a16="http://schemas.microsoft.com/office/drawing/2014/main" id="{9098B086-371F-C9BF-F555-0340F3BF00C4}"/>
              </a:ext>
            </a:extLst>
          </p:cNvPr>
          <p:cNvSpPr txBox="1"/>
          <p:nvPr/>
        </p:nvSpPr>
        <p:spPr>
          <a:xfrm>
            <a:off x="6846862" y="4547408"/>
            <a:ext cx="688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팀원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1" name="TextBox 62">
            <a:extLst>
              <a:ext uri="{FF2B5EF4-FFF2-40B4-BE49-F238E27FC236}">
                <a16:creationId xmlns:a16="http://schemas.microsoft.com/office/drawing/2014/main" id="{C4C777B6-5911-0A0B-826E-22237681FE4D}"/>
              </a:ext>
            </a:extLst>
          </p:cNvPr>
          <p:cNvSpPr txBox="1"/>
          <p:nvPr/>
        </p:nvSpPr>
        <p:spPr>
          <a:xfrm>
            <a:off x="1490913" y="2035385"/>
            <a:ext cx="1728887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/>
              <a:t>PPT </a:t>
            </a:r>
            <a:r>
              <a:rPr lang="ko-KR" altLang="en-US" sz="1200" dirty="0"/>
              <a:t>제작 및 발표</a:t>
            </a:r>
            <a:endParaRPr lang="en-US" altLang="ko-KR" sz="1200" dirty="0"/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/>
              <a:t>데이터 수집</a:t>
            </a:r>
            <a:endParaRPr lang="en-US" altLang="ko-KR" sz="1200" dirty="0"/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/>
              <a:t>카카오톡 스킬 구현</a:t>
            </a: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/>
          </a:p>
        </p:txBody>
      </p:sp>
      <p:sp>
        <p:nvSpPr>
          <p:cNvPr id="32" name="TextBox 62">
            <a:extLst>
              <a:ext uri="{FF2B5EF4-FFF2-40B4-BE49-F238E27FC236}">
                <a16:creationId xmlns:a16="http://schemas.microsoft.com/office/drawing/2014/main" id="{3F556BCD-3951-D4AA-027A-76629BFBD0FA}"/>
              </a:ext>
            </a:extLst>
          </p:cNvPr>
          <p:cNvSpPr txBox="1"/>
          <p:nvPr/>
        </p:nvSpPr>
        <p:spPr>
          <a:xfrm>
            <a:off x="8045396" y="2035385"/>
            <a:ext cx="1728887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/>
              <a:t>챗봇</a:t>
            </a:r>
            <a:r>
              <a:rPr lang="ko-KR" altLang="en-US" sz="1200" dirty="0"/>
              <a:t> 서비스 구현</a:t>
            </a:r>
            <a:endParaRPr lang="en-US" altLang="ko-KR" sz="1200" dirty="0"/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/>
              <a:t>데이터 수집</a:t>
            </a:r>
            <a:endParaRPr lang="en-US" altLang="ko-KR" sz="1200" dirty="0"/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/>
              <a:t>DB </a:t>
            </a:r>
            <a:r>
              <a:rPr lang="ko-KR" altLang="en-US" sz="1200" dirty="0"/>
              <a:t>구축</a:t>
            </a: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/>
          </a:p>
        </p:txBody>
      </p:sp>
      <p:sp>
        <p:nvSpPr>
          <p:cNvPr id="33" name="TextBox 62">
            <a:extLst>
              <a:ext uri="{FF2B5EF4-FFF2-40B4-BE49-F238E27FC236}">
                <a16:creationId xmlns:a16="http://schemas.microsoft.com/office/drawing/2014/main" id="{841410DA-C1DE-C40A-A626-FB6E11DB12FC}"/>
              </a:ext>
            </a:extLst>
          </p:cNvPr>
          <p:cNvSpPr txBox="1"/>
          <p:nvPr/>
        </p:nvSpPr>
        <p:spPr>
          <a:xfrm>
            <a:off x="8050606" y="4363337"/>
            <a:ext cx="1728887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/>
              <a:t>데이터 수집</a:t>
            </a:r>
            <a:endParaRPr lang="en-US" altLang="ko-KR" sz="1200" dirty="0"/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/>
              <a:t>카카오톡 스킬 구현</a:t>
            </a:r>
            <a:endParaRPr lang="en-US" altLang="ko-KR" sz="1200" dirty="0"/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/>
              <a:t>DB </a:t>
            </a:r>
            <a:r>
              <a:rPr lang="ko-KR" altLang="en-US" sz="1200" dirty="0"/>
              <a:t>구축</a:t>
            </a: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64373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주식 수수료 데이터 추출 과정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20450E-0F3C-DA15-A61C-CFC2BB353B2C}"/>
              </a:ext>
            </a:extLst>
          </p:cNvPr>
          <p:cNvSpPr txBox="1"/>
          <p:nvPr/>
        </p:nvSpPr>
        <p:spPr>
          <a:xfrm>
            <a:off x="911277" y="2189992"/>
            <a:ext cx="7770906" cy="412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금융투자협회 주식거래 수수료 엑셀 자료 활용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엑셀 자료 중 필요한 </a:t>
            </a:r>
            <a:r>
              <a:rPr lang="en-US" altLang="ko-KR" dirty="0"/>
              <a:t>Pandas</a:t>
            </a:r>
            <a:r>
              <a:rPr lang="ko-KR" altLang="en-US" dirty="0"/>
              <a:t>를 통해 데이터 추출 및 </a:t>
            </a:r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/>
              <a:t>Heroku</a:t>
            </a:r>
            <a:r>
              <a:rPr lang="ko-KR" altLang="en-US" dirty="0"/>
              <a:t>를 이용하여 </a:t>
            </a:r>
            <a:r>
              <a:rPr lang="en-US" altLang="ko-KR" dirty="0"/>
              <a:t>CSV</a:t>
            </a:r>
            <a:r>
              <a:rPr lang="ko-KR" altLang="en-US" dirty="0"/>
              <a:t>파일 불러오기 및 출력 배포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배포한 데이터 카카오톡 서버 연동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연동한 데이터 스킬 서버에 적용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/>
              <a:t>챗봇</a:t>
            </a:r>
            <a:r>
              <a:rPr lang="ko-KR" altLang="en-US" dirty="0"/>
              <a:t> 테스트</a:t>
            </a:r>
          </a:p>
        </p:txBody>
      </p:sp>
    </p:spTree>
    <p:extLst>
      <p:ext uri="{BB962C8B-B14F-4D97-AF65-F5344CB8AC3E}">
        <p14:creationId xmlns:p14="http://schemas.microsoft.com/office/powerpoint/2010/main" val="155041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주식 수수료 데이터 추출 과정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웹페이지 확인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BB537AA-792A-7338-BBC8-22B73FAF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6" y="2128248"/>
            <a:ext cx="6990306" cy="37705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7222A9-5D0E-6B0F-A24A-C827C1C953A1}"/>
              </a:ext>
            </a:extLst>
          </p:cNvPr>
          <p:cNvSpPr txBox="1"/>
          <p:nvPr/>
        </p:nvSpPr>
        <p:spPr>
          <a:xfrm>
            <a:off x="7265042" y="2017059"/>
            <a:ext cx="4855240" cy="383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금융투자협회 주식거래 수수료 웹 페이지를 확인하여 테이블 구조 파악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데이터가 모두 고유한 </a:t>
            </a:r>
            <a:r>
              <a:rPr lang="en-US" altLang="ko-KR" sz="1600" dirty="0"/>
              <a:t>ID </a:t>
            </a:r>
            <a:r>
              <a:rPr lang="ko-KR" altLang="en-US" sz="1600" dirty="0"/>
              <a:t>또는 </a:t>
            </a:r>
            <a:r>
              <a:rPr lang="en-US" altLang="ko-KR" sz="1600" dirty="0"/>
              <a:t>Class </a:t>
            </a:r>
            <a:r>
              <a:rPr lang="ko-KR" altLang="en-US" sz="1600" dirty="0"/>
              <a:t>명을 갖지 않고 몇몇 줄의 데이터를 추출 할 수 있으며 </a:t>
            </a:r>
            <a:r>
              <a:rPr lang="ko-KR" altLang="en-US" sz="1600" b="1" dirty="0"/>
              <a:t>스크롤을 내리는 것에 따라 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en-US" altLang="ko-KR" sz="1600" b="1" dirty="0"/>
              <a:t>    </a:t>
            </a:r>
            <a:r>
              <a:rPr lang="ko-KR" altLang="en-US" sz="1600" b="1" dirty="0"/>
              <a:t>데이터가 바뀜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/>
              <a:t>동적인 데이터를 추출</a:t>
            </a:r>
            <a:r>
              <a:rPr lang="ko-KR" altLang="en-US" sz="1600" dirty="0"/>
              <a:t>해야 되기 때문에 </a:t>
            </a:r>
            <a:r>
              <a:rPr lang="en-US" altLang="ko-KR" sz="1600" b="1" dirty="0"/>
              <a:t>Selenium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 사용해야 되지만</a:t>
            </a:r>
            <a:r>
              <a:rPr lang="en-US" altLang="ko-KR" sz="16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ko-KR" altLang="en-US" sz="1600" b="1" u="sng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서버 연동 과정에서의 문제가 있어 </a:t>
            </a:r>
            <a:endParaRPr lang="en-US" altLang="ko-KR" sz="1600" b="1" u="sng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26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    </a:t>
            </a:r>
            <a:r>
              <a:rPr lang="ko-KR" altLang="en-US" sz="1600" b="1" u="sng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000000">
                      <a:alpha val="26000"/>
                    </a:srgbClr>
                  </a:outerShdw>
                </a:effectLst>
              </a:rPr>
              <a:t>제공하는 엑셀 파일을 활용</a:t>
            </a:r>
            <a:endParaRPr lang="ko-KR" altLang="en-US" b="1" u="sng" dirty="0">
              <a:solidFill>
                <a:srgbClr val="FF0000"/>
              </a:solidFill>
              <a:effectLst>
                <a:outerShdw blurRad="50800" dist="50800" dir="5400000" algn="ctr" rotWithShape="0">
                  <a:srgbClr val="000000">
                    <a:alpha val="26000"/>
                  </a:srgbClr>
                </a:outerShdw>
              </a:effectLst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9A35024-12A8-FE64-33EC-75C3C3DC3872}"/>
              </a:ext>
            </a:extLst>
          </p:cNvPr>
          <p:cNvSpPr/>
          <p:nvPr/>
        </p:nvSpPr>
        <p:spPr>
          <a:xfrm>
            <a:off x="5099713" y="3264433"/>
            <a:ext cx="2165329" cy="112284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4BDB43D8-9BC3-6464-05EF-337CAD505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0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주식 수수료 데이터 추출 과정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코드 작성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EC96ED4-BC2A-3827-871E-06C482653047}"/>
              </a:ext>
            </a:extLst>
          </p:cNvPr>
          <p:cNvSpPr txBox="1"/>
          <p:nvPr/>
        </p:nvSpPr>
        <p:spPr>
          <a:xfrm>
            <a:off x="6306289" y="2358292"/>
            <a:ext cx="5470075" cy="309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Pandas</a:t>
            </a:r>
            <a:r>
              <a:rPr lang="ko-KR" altLang="en-US" sz="2000" b="1" dirty="0"/>
              <a:t>를 활용하여 코드를 작성</a:t>
            </a:r>
            <a:endParaRPr lang="en-US" altLang="ko-KR" sz="2000" b="1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엑셀 파일을 활용하여 필요한 데이터를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추출 및 </a:t>
            </a:r>
            <a:r>
              <a:rPr lang="en-US" altLang="ko-KR" sz="1600" dirty="0"/>
              <a:t>CSV </a:t>
            </a:r>
            <a:r>
              <a:rPr lang="ko-KR" altLang="en-US" sz="1600" dirty="0"/>
              <a:t>파일 저장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/>
              <a:t>CSV </a:t>
            </a:r>
            <a:r>
              <a:rPr lang="ko-KR" altLang="en-US" sz="1600" dirty="0"/>
              <a:t>파일을 불러와 데이터 출력까지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정상적으로</a:t>
            </a:r>
            <a:r>
              <a:rPr lang="en-US" altLang="ko-KR" sz="1600" dirty="0"/>
              <a:t> </a:t>
            </a:r>
            <a:r>
              <a:rPr lang="ko-KR" altLang="en-US" sz="1600" dirty="0"/>
              <a:t>확인</a:t>
            </a:r>
            <a:endParaRPr lang="en-US" altLang="ko-KR" sz="1600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hlinkClick r:id="rId3"/>
              </a:rPr>
              <a:t>코드 참고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654D57-29BC-1FF8-D8E7-CF38ECDC4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2" y="2482819"/>
            <a:ext cx="3182237" cy="6199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1CF411-2625-5251-15EB-593CB2784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37" y="3134223"/>
            <a:ext cx="5030140" cy="2022992"/>
          </a:xfrm>
          <a:prstGeom prst="rect">
            <a:avLst/>
          </a:prstGeom>
        </p:spPr>
      </p:pic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62A0ED2C-DD5D-5F14-19A9-E2852CDAE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주식 수수료 데이터 추출 과정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Heroku</a:t>
                      </a:r>
                      <a:r>
                        <a:rPr lang="ko-KR" altLang="en-US" sz="1400" b="1" dirty="0"/>
                        <a:t> 배포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EC96ED4-BC2A-3827-871E-06C482653047}"/>
              </a:ext>
            </a:extLst>
          </p:cNvPr>
          <p:cNvSpPr txBox="1"/>
          <p:nvPr/>
        </p:nvSpPr>
        <p:spPr>
          <a:xfrm>
            <a:off x="6096000" y="2412110"/>
            <a:ext cx="5710220" cy="321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Heroku </a:t>
            </a:r>
            <a:r>
              <a:rPr lang="ko-KR" altLang="en-US" sz="2000" b="1" dirty="0"/>
              <a:t>프로그램을 사용하여 카카오톡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    </a:t>
            </a:r>
            <a:r>
              <a:rPr lang="ko-KR" altLang="en-US" sz="2000" b="1" dirty="0"/>
              <a:t>스킬 서버 연동 준비</a:t>
            </a:r>
            <a:endParaRPr lang="en-US" altLang="ko-KR" sz="2000" b="1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/>
              <a:t>Flask, </a:t>
            </a:r>
            <a:r>
              <a:rPr lang="en-US" altLang="ko-KR" sz="1600" dirty="0" err="1"/>
              <a:t>Json</a:t>
            </a:r>
            <a:r>
              <a:rPr lang="en-US" altLang="ko-KR" sz="1600" dirty="0"/>
              <a:t>, Pandas</a:t>
            </a:r>
            <a:r>
              <a:rPr lang="ko-KR" altLang="en-US" sz="1600" dirty="0"/>
              <a:t> 활용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작성한 코드를 </a:t>
            </a:r>
            <a:r>
              <a:rPr lang="en-US" altLang="ko-KR" sz="1600" dirty="0"/>
              <a:t>Heroku </a:t>
            </a:r>
            <a:r>
              <a:rPr lang="ko-KR" altLang="en-US" sz="1600" dirty="0"/>
              <a:t>배포 시스템 형식에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맞게 작성 후 배포 </a:t>
            </a:r>
            <a:endParaRPr lang="en-US" altLang="ko-KR" sz="1600" dirty="0"/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hlinkClick r:id="rId3"/>
              </a:rPr>
              <a:t>코드 참고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4E014-C649-1DC9-513F-F98E672D8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55" y="2451022"/>
            <a:ext cx="4649808" cy="1006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A52E3D-D406-32F4-AF18-6A589A9AE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54" y="3489809"/>
            <a:ext cx="4649809" cy="1374058"/>
          </a:xfrm>
          <a:prstGeom prst="rect">
            <a:avLst/>
          </a:prstGeom>
        </p:spPr>
      </p:pic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D875F274-E1C8-7E2D-A564-780F14424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3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주식 수수료 데이터 추출 과정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스킬 서버 연동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EC96ED4-BC2A-3827-871E-06C482653047}"/>
              </a:ext>
            </a:extLst>
          </p:cNvPr>
          <p:cNvSpPr txBox="1"/>
          <p:nvPr/>
        </p:nvSpPr>
        <p:spPr>
          <a:xfrm>
            <a:off x="6096000" y="2994568"/>
            <a:ext cx="5320145" cy="173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배포한 데이터 카카오톡 스킬 서버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    </a:t>
            </a:r>
            <a:r>
              <a:rPr lang="ko-KR" altLang="en-US" sz="2000" b="1" dirty="0"/>
              <a:t>연동 및 확인</a:t>
            </a:r>
            <a:endParaRPr lang="en-US" altLang="ko-KR" sz="2000" b="1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스킬 서버 연동 정상 작동</a:t>
            </a:r>
            <a:endParaRPr lang="en-US" altLang="ko-KR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03B0F3-8815-58EC-C435-08166863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57" y="1831574"/>
            <a:ext cx="3839106" cy="25710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513353-CEDB-F354-26C8-F3AFDAFE4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58" y="4511316"/>
            <a:ext cx="3839105" cy="1877217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7399EB-7D72-CBB9-2F66-3E4409D56E59}"/>
              </a:ext>
            </a:extLst>
          </p:cNvPr>
          <p:cNvSpPr/>
          <p:nvPr/>
        </p:nvSpPr>
        <p:spPr>
          <a:xfrm>
            <a:off x="1370899" y="2976096"/>
            <a:ext cx="3093318" cy="29252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4FB1618-F111-1891-BC1D-ED40D6A38028}"/>
              </a:ext>
            </a:extLst>
          </p:cNvPr>
          <p:cNvSpPr/>
          <p:nvPr/>
        </p:nvSpPr>
        <p:spPr>
          <a:xfrm>
            <a:off x="1367334" y="5241471"/>
            <a:ext cx="1976229" cy="20798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67F47EA1-2D8F-0751-949B-F6255D4A97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2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주식 수수료 데이터 추출 과정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스킬 서버 연동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7FBCC6F-6C57-07AC-A0C6-F382E4AF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0" y="1831574"/>
            <a:ext cx="4772622" cy="37331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C96ED4-BC2A-3827-871E-06C482653047}"/>
              </a:ext>
            </a:extLst>
          </p:cNvPr>
          <p:cNvSpPr txBox="1"/>
          <p:nvPr/>
        </p:nvSpPr>
        <p:spPr>
          <a:xfrm>
            <a:off x="861138" y="5475093"/>
            <a:ext cx="4535844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카카오톡 계좌 개설 시나리오에 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    </a:t>
            </a:r>
            <a:r>
              <a:rPr lang="ko-KR" altLang="en-US" b="1" dirty="0"/>
              <a:t>연동한 데이터 적용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DF10BD-2392-75BB-4219-145938962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809" y="1831574"/>
            <a:ext cx="3917053" cy="37331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DB0A1D-FC00-504E-6063-9349158E7626}"/>
              </a:ext>
            </a:extLst>
          </p:cNvPr>
          <p:cNvSpPr txBox="1"/>
          <p:nvPr/>
        </p:nvSpPr>
        <p:spPr>
          <a:xfrm>
            <a:off x="7421023" y="5475093"/>
            <a:ext cx="4535844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봇 테스트 기능을 활용하여 적용한 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    </a:t>
            </a:r>
            <a:r>
              <a:rPr lang="ko-KR" altLang="en-US" b="1" dirty="0"/>
              <a:t>데이터 출력</a:t>
            </a:r>
            <a:endParaRPr lang="en-US" altLang="ko-KR" b="1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E4B5819-B3BD-144B-2DEA-E890C6588F9C}"/>
              </a:ext>
            </a:extLst>
          </p:cNvPr>
          <p:cNvSpPr/>
          <p:nvPr/>
        </p:nvSpPr>
        <p:spPr>
          <a:xfrm>
            <a:off x="6096520" y="3334871"/>
            <a:ext cx="717177" cy="779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798DAC1-AA5C-0A29-169F-E581B73F4338}"/>
              </a:ext>
            </a:extLst>
          </p:cNvPr>
          <p:cNvSpPr/>
          <p:nvPr/>
        </p:nvSpPr>
        <p:spPr>
          <a:xfrm>
            <a:off x="918264" y="3703782"/>
            <a:ext cx="781228" cy="2032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4F46072-5967-E6C2-BF33-0DC3B4BAF280}"/>
              </a:ext>
            </a:extLst>
          </p:cNvPr>
          <p:cNvSpPr/>
          <p:nvPr/>
        </p:nvSpPr>
        <p:spPr>
          <a:xfrm>
            <a:off x="2229443" y="3670449"/>
            <a:ext cx="781228" cy="2032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9F0F3DA-5776-DA0D-15A5-5226FC55D663}"/>
              </a:ext>
            </a:extLst>
          </p:cNvPr>
          <p:cNvSpPr/>
          <p:nvPr/>
        </p:nvSpPr>
        <p:spPr>
          <a:xfrm>
            <a:off x="7630477" y="4069460"/>
            <a:ext cx="2058468" cy="82581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75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주식 수수료 데이터 추출 과정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결과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520EA5E-B41B-2D85-8713-B3538D084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23" y="1925624"/>
            <a:ext cx="3171825" cy="46962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BFE911-37A4-9E17-BDAA-D247192EA326}"/>
              </a:ext>
            </a:extLst>
          </p:cNvPr>
          <p:cNvSpPr txBox="1"/>
          <p:nvPr/>
        </p:nvSpPr>
        <p:spPr>
          <a:xfrm>
            <a:off x="5288257" y="2789984"/>
            <a:ext cx="5710220" cy="2404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카카오톡 배포까지 한 뒤 모바일로 카카오톡 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챗봇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결과 확인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원하는 결과 성공적으로 출력 확인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graphicFrame>
        <p:nvGraphicFramePr>
          <p:cNvPr id="8" name="Google Shape;128;gbf9ebb5319_0_42">
            <a:extLst>
              <a:ext uri="{FF2B5EF4-FFF2-40B4-BE49-F238E27FC236}">
                <a16:creationId xmlns:a16="http://schemas.microsoft.com/office/drawing/2014/main" id="{6BFB8B92-093B-00B5-5D4D-BBF043046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08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주식 실시간 가격 응답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B8609D4F-25D1-8CD3-D6CF-B8FF7D393937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4423DF2-62EF-B03D-3E91-B5F321C08709}"/>
              </a:ext>
            </a:extLst>
          </p:cNvPr>
          <p:cNvSpPr txBox="1"/>
          <p:nvPr/>
        </p:nvSpPr>
        <p:spPr>
          <a:xfrm>
            <a:off x="911276" y="2347707"/>
            <a:ext cx="8954084" cy="343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사용자가 원하는 주식명을 입력하면</a:t>
            </a:r>
            <a:r>
              <a:rPr lang="en-US" altLang="ko-KR" dirty="0"/>
              <a:t> </a:t>
            </a:r>
            <a:r>
              <a:rPr lang="ko-KR" altLang="en-US" dirty="0"/>
              <a:t>현재 가격을 응답해주는 기능 구현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 err="1"/>
              <a:t>pandas_datareader.data</a:t>
            </a:r>
            <a:r>
              <a:rPr lang="en-US" altLang="ko-KR" dirty="0"/>
              <a:t> </a:t>
            </a:r>
            <a:r>
              <a:rPr lang="ko-KR" altLang="en-US" dirty="0"/>
              <a:t>라이브러리를</a:t>
            </a:r>
            <a:r>
              <a:rPr lang="en-US" altLang="ko-KR" dirty="0"/>
              <a:t> </a:t>
            </a:r>
            <a:r>
              <a:rPr lang="ko-KR" altLang="en-US" dirty="0"/>
              <a:t>사용하여 현재 시세를 추출 할 계획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해당 라이브러리를 사용하려면</a:t>
            </a:r>
            <a:r>
              <a:rPr lang="en-US" altLang="ko-KR" dirty="0"/>
              <a:t> </a:t>
            </a:r>
            <a:r>
              <a:rPr lang="ko-KR" altLang="en-US" dirty="0"/>
              <a:t>주식명이</a:t>
            </a:r>
            <a:r>
              <a:rPr lang="en-US" altLang="ko-KR" dirty="0"/>
              <a:t> </a:t>
            </a:r>
            <a:r>
              <a:rPr lang="ko-KR" altLang="en-US" dirty="0"/>
              <a:t>아닌 주식 코드를 </a:t>
            </a:r>
            <a:r>
              <a:rPr lang="ko-KR" altLang="en-US" dirty="0" err="1"/>
              <a:t>입력해야함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/>
              <a:t>‘</a:t>
            </a:r>
            <a:r>
              <a:rPr lang="ko-KR" altLang="en-US" dirty="0" err="1">
                <a:hlinkClick r:id="rId3"/>
              </a:rPr>
              <a:t>인베스팅닷컴</a:t>
            </a:r>
            <a:r>
              <a:rPr lang="en-US" altLang="ko-KR" dirty="0"/>
              <a:t>’</a:t>
            </a:r>
            <a:r>
              <a:rPr lang="ko-KR" altLang="en-US" dirty="0"/>
              <a:t> 의 검색엔진을 이용하여</a:t>
            </a:r>
            <a:r>
              <a:rPr lang="en-US" altLang="ko-KR" dirty="0"/>
              <a:t> </a:t>
            </a:r>
            <a:r>
              <a:rPr lang="ko-KR" altLang="en-US" dirty="0"/>
              <a:t>주식 코드를 크롤링하여 주식 코드 추출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ko-KR" altLang="ko-KR" dirty="0"/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5D85D8E-8124-F083-6BF6-4A1FC34B0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1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주식 실시간 가격 응답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상세 과정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9900" t="1230" r="26400" b="-1230"/>
          <a:stretch/>
        </p:blipFill>
        <p:spPr>
          <a:xfrm>
            <a:off x="622994" y="1868938"/>
            <a:ext cx="4907279" cy="35628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5046" y="2478116"/>
            <a:ext cx="4234874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사용자가 입력한 주식명을 주소창에 입력해주어 나오는 주식코드가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나오는 것을 확인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라이브러리를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이용하여 텍스트를 추출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코드 참고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Google Shape;128;gbf9ebb5319_0_42">
            <a:extLst>
              <a:ext uri="{FF2B5EF4-FFF2-40B4-BE49-F238E27FC236}">
                <a16:creationId xmlns:a16="http://schemas.microsoft.com/office/drawing/2014/main" id="{D6E16F72-0C8A-29C5-73F1-C499D2646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9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67782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주식 실시간 가격 응답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3" y="2034964"/>
            <a:ext cx="4196538" cy="3972479"/>
          </a:xfrm>
          <a:prstGeom prst="rect">
            <a:avLst/>
          </a:prstGeom>
        </p:spPr>
      </p:pic>
      <p:graphicFrame>
        <p:nvGraphicFramePr>
          <p:cNvPr id="9" name="Google Shape;139;gc03fc8ae2f_0_26">
            <a:extLst>
              <a:ext uri="{FF2B5EF4-FFF2-40B4-BE49-F238E27FC236}">
                <a16:creationId xmlns:a16="http://schemas.microsoft.com/office/drawing/2014/main" id="{275FE8B4-0C2F-936C-246A-48ED2FD447B4}"/>
              </a:ext>
            </a:extLst>
          </p:cNvPr>
          <p:cNvGraphicFramePr/>
          <p:nvPr/>
        </p:nvGraphicFramePr>
        <p:xfrm>
          <a:off x="274736" y="134458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</a:t>
                      </a:r>
                      <a:r>
                        <a:rPr lang="ko-KR" altLang="en-US" sz="1400" b="1" dirty="0" err="1"/>
                        <a:t>챗봇</a:t>
                      </a:r>
                      <a:r>
                        <a:rPr lang="ko-KR" altLang="en-US" sz="1400" b="1" dirty="0"/>
                        <a:t> 시연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1DCA6EA-069E-BCFD-1132-F9B5B2C30C42}"/>
              </a:ext>
            </a:extLst>
          </p:cNvPr>
          <p:cNvSpPr txBox="1"/>
          <p:nvPr/>
        </p:nvSpPr>
        <p:spPr>
          <a:xfrm>
            <a:off x="5714977" y="2708704"/>
            <a:ext cx="5710220" cy="2404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카카오톡 배포까지 한 뒤 모바일로 카카오톡 </a:t>
            </a:r>
            <a:r>
              <a:rPr lang="ko-KR" altLang="en-US" sz="2000" b="1" dirty="0" err="1"/>
              <a:t>챗봇</a:t>
            </a:r>
            <a:r>
              <a:rPr lang="ko-KR" altLang="en-US" sz="2000" b="1" dirty="0"/>
              <a:t> 결과 확인</a:t>
            </a:r>
            <a:endParaRPr lang="en-US" altLang="ko-KR" sz="2000" b="1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원하는 결과 성공적으로 출력 확인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D4E4BC2C-045F-8343-F857-BB19752E22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4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280075"/>
            <a:ext cx="11964000" cy="5156921"/>
          </a:xfrm>
          <a:prstGeom prst="rect">
            <a:avLst/>
          </a:prstGeom>
          <a:solidFill>
            <a:srgbClr val="F2F2F2">
              <a:alpha val="3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1D55C0A1-F99F-4E51-BD11-AC9DDA0839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9372249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Google Shape;87;p4">
            <a:extLst>
              <a:ext uri="{FF2B5EF4-FFF2-40B4-BE49-F238E27FC236}">
                <a16:creationId xmlns:a16="http://schemas.microsoft.com/office/drawing/2014/main" id="{D1544AB2-2144-9BF9-AB91-448075FBC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98697"/>
              </p:ext>
            </p:extLst>
          </p:nvPr>
        </p:nvGraphicFramePr>
        <p:xfrm>
          <a:off x="263850" y="814322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프로젝트 주제 및 선정 배경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A92D17-0080-D26F-5FC2-01D9DB69FCF4}"/>
              </a:ext>
            </a:extLst>
          </p:cNvPr>
          <p:cNvSpPr/>
          <p:nvPr/>
        </p:nvSpPr>
        <p:spPr>
          <a:xfrm>
            <a:off x="6670176" y="1669464"/>
            <a:ext cx="4322368" cy="220585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213317-32E8-6080-8BF2-CAF6137DFBAD}"/>
              </a:ext>
            </a:extLst>
          </p:cNvPr>
          <p:cNvSpPr/>
          <p:nvPr/>
        </p:nvSpPr>
        <p:spPr>
          <a:xfrm>
            <a:off x="6810575" y="1427045"/>
            <a:ext cx="4041569" cy="463659"/>
          </a:xfrm>
          <a:prstGeom prst="roundRect">
            <a:avLst>
              <a:gd name="adj" fmla="val 50000"/>
            </a:avLst>
          </a:prstGeom>
          <a:solidFill>
            <a:srgbClr val="A4C2F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문제 인식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B1EA7E4-D2A5-C102-1AE9-ED5EDA989DD1}"/>
              </a:ext>
            </a:extLst>
          </p:cNvPr>
          <p:cNvSpPr/>
          <p:nvPr/>
        </p:nvSpPr>
        <p:spPr>
          <a:xfrm>
            <a:off x="1271464" y="1669464"/>
            <a:ext cx="4322368" cy="22058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0CA21B-E1BF-182D-4152-131F4D3FB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85" y="2064294"/>
            <a:ext cx="4041569" cy="3142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B1218DD-67C6-9F48-7F37-42766FAAF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22940">
            <a:off x="1588589" y="2644346"/>
            <a:ext cx="3168352" cy="440061"/>
          </a:xfrm>
          <a:prstGeom prst="rect">
            <a:avLst/>
          </a:prstGeom>
          <a:noFill/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4BCE92-086C-0514-396F-DB4EB1C77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022" y="3337434"/>
            <a:ext cx="3675632" cy="314213"/>
          </a:xfrm>
          <a:prstGeom prst="rect">
            <a:avLst/>
          </a:prstGeom>
          <a:noFill/>
          <a:effectLst/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9B4CFE5-D3F9-746E-BD9B-E8B17F571C72}"/>
              </a:ext>
            </a:extLst>
          </p:cNvPr>
          <p:cNvSpPr/>
          <p:nvPr/>
        </p:nvSpPr>
        <p:spPr>
          <a:xfrm>
            <a:off x="1411863" y="1427045"/>
            <a:ext cx="4041569" cy="463659"/>
          </a:xfrm>
          <a:prstGeom prst="roundRect">
            <a:avLst>
              <a:gd name="adj" fmla="val 50000"/>
            </a:avLst>
          </a:prstGeom>
          <a:solidFill>
            <a:srgbClr val="A4C2F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주식의 필요성 ▲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9913570-9809-58B5-1BB1-1F0451325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04543">
            <a:off x="6806818" y="2256261"/>
            <a:ext cx="4107108" cy="3545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ABC4BEE-71C2-CE34-6A18-51C08661C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096" y="2782993"/>
            <a:ext cx="2979988" cy="3683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887B2D-A91C-A5EE-8EE8-42645C92D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583" y="3293956"/>
            <a:ext cx="4044191" cy="343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900BAA-6C6F-BAAA-64E7-7D1483D889F0}"/>
              </a:ext>
            </a:extLst>
          </p:cNvPr>
          <p:cNvSpPr txBox="1"/>
          <p:nvPr/>
        </p:nvSpPr>
        <p:spPr>
          <a:xfrm>
            <a:off x="111450" y="4121024"/>
            <a:ext cx="11179495" cy="2324995"/>
          </a:xfrm>
          <a:prstGeom prst="rect">
            <a:avLst/>
          </a:prstGeom>
          <a:noFill/>
          <a:effectLst>
            <a:outerShdw blurRad="520700" dist="50800" algn="ctr" rotWithShape="0">
              <a:srgbClr val="000000">
                <a:alpha val="41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주식이 보편화가 되어가고 있는 현실에서 </a:t>
            </a:r>
            <a:endParaRPr lang="en-US" altLang="ko-KR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b="1" u="sng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주식을 입문하는 여러 </a:t>
            </a:r>
            <a:r>
              <a:rPr lang="ko-KR" altLang="en-US" sz="2800" b="1" u="sng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초심자들에게 정보를 제공</a:t>
            </a:r>
            <a:r>
              <a:rPr lang="ko-KR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하고자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서비스를 만들었습니다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코스피 지수 </a:t>
                      </a:r>
                      <a:r>
                        <a:rPr lang="ko-KR" altLang="en-US" b="1" dirty="0" err="1"/>
                        <a:t>크롤링</a:t>
                      </a:r>
                      <a:r>
                        <a:rPr lang="ko-KR" altLang="en-US" b="1" dirty="0"/>
                        <a:t> 과정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20450E-0F3C-DA15-A61C-CFC2BB353B2C}"/>
              </a:ext>
            </a:extLst>
          </p:cNvPr>
          <p:cNvSpPr txBox="1"/>
          <p:nvPr/>
        </p:nvSpPr>
        <p:spPr>
          <a:xfrm>
            <a:off x="911277" y="2347707"/>
            <a:ext cx="7770906" cy="343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네이버 금융 코스피 지수 웹 </a:t>
            </a:r>
            <a:r>
              <a:rPr lang="ko-KR" altLang="en-US" dirty="0" err="1">
                <a:ea typeface="맑은 고딕"/>
              </a:rPr>
              <a:t>크롤링</a:t>
            </a:r>
            <a:endParaRPr lang="en-US" altLang="ko-KR" dirty="0"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크롤링한 데이터 </a:t>
            </a:r>
            <a:r>
              <a:rPr lang="en-US" altLang="ko-KR" dirty="0">
                <a:ea typeface="맑은 고딕"/>
              </a:rPr>
              <a:t>HEROKU </a:t>
            </a:r>
            <a:r>
              <a:rPr lang="ko-KR" altLang="en-US" dirty="0">
                <a:ea typeface="맑은 고딕"/>
              </a:rPr>
              <a:t>배포 및 카카오톡 서버 연동</a:t>
            </a:r>
            <a:endParaRPr lang="ko-KR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ea typeface="맑은 고딕"/>
              </a:rPr>
              <a:t>챗봇</a:t>
            </a:r>
            <a:r>
              <a:rPr lang="ko-KR" altLang="en-US" dirty="0">
                <a:ea typeface="맑은 고딕"/>
              </a:rPr>
              <a:t> 테스트</a:t>
            </a:r>
            <a:endParaRPr lang="en-US" altLang="ko-KR" dirty="0">
              <a:ea typeface="맑은 고딕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ea typeface="맑은 고딕"/>
                <a:hlinkClick r:id="rId3"/>
              </a:rPr>
              <a:t>코드 참고</a:t>
            </a:r>
            <a:endParaRPr lang="ko-KR" altLang="en-US" b="1" dirty="0">
              <a:ea typeface="맑은 고딕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altLang="ko-KR" dirty="0">
              <a:ea typeface="맑은 고딕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AC75B445-3BCC-D6CA-386A-12595F3EC5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32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코스피 지수 </a:t>
                      </a:r>
                      <a:r>
                        <a:rPr lang="ko-KR" altLang="en-US" b="1" dirty="0" err="1"/>
                        <a:t>크롤링</a:t>
                      </a:r>
                      <a:r>
                        <a:rPr lang="ko-KR" altLang="en-US" b="1" dirty="0"/>
                        <a:t> 과정</a:t>
                      </a:r>
                      <a:endParaRPr lang="en-US" altLang="ko-KR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A7222A9-5D0E-6B0F-A24A-C827C1C953A1}"/>
              </a:ext>
            </a:extLst>
          </p:cNvPr>
          <p:cNvSpPr txBox="1"/>
          <p:nvPr/>
        </p:nvSpPr>
        <p:spPr>
          <a:xfrm>
            <a:off x="6096000" y="2205912"/>
            <a:ext cx="3655116" cy="27741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Chrome</a:t>
            </a:r>
            <a:r>
              <a:rPr lang="ko-KR" altLang="en-US" b="1" dirty="0">
                <a:ea typeface="맑은 고딕"/>
              </a:rPr>
              <a:t> 개발자 도구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코스피지수와 등락률의 속성값확인</a:t>
            </a:r>
            <a:endParaRPr 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BeautifulSoup을</a:t>
            </a:r>
            <a:r>
              <a:rPr lang="ko-KR" altLang="en-US" b="1" dirty="0">
                <a:ea typeface="맑은 고딕"/>
              </a:rPr>
              <a:t> 활용해 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ea typeface="맑은 고딕"/>
              </a:rPr>
              <a:t>    웹 </a:t>
            </a:r>
            <a:r>
              <a:rPr lang="ko-KR" altLang="en-US" b="1" dirty="0" err="1">
                <a:ea typeface="맑은 고딕"/>
              </a:rPr>
              <a:t>크롤링</a:t>
            </a:r>
            <a:endParaRPr lang="en-US" altLang="ko-KR" b="1" dirty="0">
              <a:ea typeface="맑은 고딕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7670CB0-F1DC-A57F-3C61-ECDFD61AB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902" y="1983960"/>
            <a:ext cx="3905764" cy="2338237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16699B-E0A4-387D-9F4D-E614D9620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02" y="4455745"/>
            <a:ext cx="3905764" cy="174092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08F80A9-39C4-DA6E-C7DA-3E967D9E8718}"/>
              </a:ext>
            </a:extLst>
          </p:cNvPr>
          <p:cNvSpPr/>
          <p:nvPr/>
        </p:nvSpPr>
        <p:spPr>
          <a:xfrm>
            <a:off x="2554170" y="2585720"/>
            <a:ext cx="1453054" cy="2829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CA0E4A0-D0F5-F3D3-8F33-A9068508420E}"/>
              </a:ext>
            </a:extLst>
          </p:cNvPr>
          <p:cNvSpPr/>
          <p:nvPr/>
        </p:nvSpPr>
        <p:spPr>
          <a:xfrm>
            <a:off x="1182569" y="4616687"/>
            <a:ext cx="2743971" cy="29076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8EA05A-D813-52B6-1864-1EF3F5ADA3DB}"/>
              </a:ext>
            </a:extLst>
          </p:cNvPr>
          <p:cNvSpPr/>
          <p:nvPr/>
        </p:nvSpPr>
        <p:spPr>
          <a:xfrm>
            <a:off x="1182569" y="4940107"/>
            <a:ext cx="3299784" cy="29076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7" name="Google Shape;139;gc03fc8ae2f_0_26">
            <a:extLst>
              <a:ext uri="{FF2B5EF4-FFF2-40B4-BE49-F238E27FC236}">
                <a16:creationId xmlns:a16="http://schemas.microsoft.com/office/drawing/2014/main" id="{7CD97C86-3B89-9DA7-A5D8-E478167EC523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웹페이지 확인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B4178E3D-4A4F-420D-10F0-16CDC17810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0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코스피 지수 </a:t>
                      </a:r>
                      <a:r>
                        <a:rPr lang="ko-KR" altLang="en-US" b="1" dirty="0" err="1"/>
                        <a:t>크롤링</a:t>
                      </a:r>
                      <a:r>
                        <a:rPr lang="ko-KR" altLang="en-US" b="1" dirty="0"/>
                        <a:t> 과정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4557084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7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HEROKU 스킬 서버 연동 &amp; 스킬 서버 응답 테스트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2">
            <a:extLst>
              <a:ext uri="{FF2B5EF4-FFF2-40B4-BE49-F238E27FC236}">
                <a16:creationId xmlns:a16="http://schemas.microsoft.com/office/drawing/2014/main" id="{088DDE36-BDBB-9031-C5F0-C51BFFC4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83" y="2001461"/>
            <a:ext cx="3839106" cy="2571094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3BB30D-3C46-8893-1407-B89021921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83" y="4649991"/>
            <a:ext cx="3839106" cy="16945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0C1EC-0BDB-6C02-38FD-3074D56C95E2}"/>
              </a:ext>
            </a:extLst>
          </p:cNvPr>
          <p:cNvSpPr txBox="1"/>
          <p:nvPr/>
        </p:nvSpPr>
        <p:spPr>
          <a:xfrm>
            <a:off x="6096000" y="2405482"/>
            <a:ext cx="3655116" cy="2047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ea typeface="맑은 고딕"/>
              </a:rPr>
              <a:t>Heroku </a:t>
            </a:r>
            <a:r>
              <a:rPr lang="ko-KR" altLang="en-US" b="1" dirty="0">
                <a:ea typeface="맑은 고딕"/>
              </a:rPr>
              <a:t>배포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카카오톡 스킬 서버와 연동</a:t>
            </a:r>
            <a:endParaRPr 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응답 테스트 성공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753306E-B6D1-D4B1-79DC-392FE0AD94C6}"/>
              </a:ext>
            </a:extLst>
          </p:cNvPr>
          <p:cNvSpPr/>
          <p:nvPr/>
        </p:nvSpPr>
        <p:spPr>
          <a:xfrm>
            <a:off x="1397723" y="3242424"/>
            <a:ext cx="2905336" cy="22691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6A3BB7D-9FD2-31D7-E79D-650B4AE647CD}"/>
              </a:ext>
            </a:extLst>
          </p:cNvPr>
          <p:cNvSpPr/>
          <p:nvPr/>
        </p:nvSpPr>
        <p:spPr>
          <a:xfrm>
            <a:off x="1182569" y="5642625"/>
            <a:ext cx="2358489" cy="19778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B17C8A94-5E73-11FF-45CC-DBEC7A8807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64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코스피 지수 </a:t>
                      </a:r>
                      <a:r>
                        <a:rPr lang="ko-KR" altLang="en-US" b="1" dirty="0" err="1"/>
                        <a:t>크롤링</a:t>
                      </a:r>
                      <a:r>
                        <a:rPr lang="ko-KR" altLang="en-US" b="1" dirty="0"/>
                        <a:t> 과정</a:t>
                      </a:r>
                      <a:endParaRPr lang="en-US" altLang="ko-KR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시나리오 블록 스킬 적용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A7222A9-5D0E-6B0F-A24A-C827C1C953A1}"/>
              </a:ext>
            </a:extLst>
          </p:cNvPr>
          <p:cNvSpPr txBox="1"/>
          <p:nvPr/>
        </p:nvSpPr>
        <p:spPr>
          <a:xfrm>
            <a:off x="131457" y="5761777"/>
            <a:ext cx="4171309" cy="869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설정한 스킬을 해당 블록에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ea typeface="맑은 고딕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020C1D4A-A946-5C63-A5AD-CA97850B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0" y="1888788"/>
            <a:ext cx="3451060" cy="376812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5C31CA-E4B5-C739-367A-0A81705722B7}"/>
              </a:ext>
            </a:extLst>
          </p:cNvPr>
          <p:cNvSpPr/>
          <p:nvPr/>
        </p:nvSpPr>
        <p:spPr>
          <a:xfrm>
            <a:off x="2187387" y="3104521"/>
            <a:ext cx="1604683" cy="2829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EBA5FB4-53E9-794E-D67B-7A6359380A8C}"/>
              </a:ext>
            </a:extLst>
          </p:cNvPr>
          <p:cNvSpPr/>
          <p:nvPr/>
        </p:nvSpPr>
        <p:spPr>
          <a:xfrm>
            <a:off x="671579" y="5118849"/>
            <a:ext cx="771735" cy="31376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2" name="그림 5" descr="텍스트, 전자기기, 검은색이(가) 표시된 사진&#10;&#10;자동 생성된 설명">
            <a:extLst>
              <a:ext uri="{FF2B5EF4-FFF2-40B4-BE49-F238E27FC236}">
                <a16:creationId xmlns:a16="http://schemas.microsoft.com/office/drawing/2014/main" id="{DC75692C-FCCB-1292-1706-92F0DC22E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213" y="1888789"/>
            <a:ext cx="3000851" cy="4742778"/>
          </a:xfrm>
          <a:prstGeom prst="rect">
            <a:avLst/>
          </a:prstGeom>
        </p:spPr>
      </p:pic>
      <p:graphicFrame>
        <p:nvGraphicFramePr>
          <p:cNvPr id="14" name="Google Shape;139;gc03fc8ae2f_0_26">
            <a:extLst>
              <a:ext uri="{FF2B5EF4-FFF2-40B4-BE49-F238E27FC236}">
                <a16:creationId xmlns:a16="http://schemas.microsoft.com/office/drawing/2014/main" id="{3C1C01BB-032F-DB95-ED2A-B17478821C6C}"/>
              </a:ext>
            </a:extLst>
          </p:cNvPr>
          <p:cNvGraphicFramePr/>
          <p:nvPr/>
        </p:nvGraphicFramePr>
        <p:xfrm>
          <a:off x="6164548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</a:t>
                      </a:r>
                      <a:r>
                        <a:rPr lang="ko-KR" altLang="en-US" sz="1400" b="1" dirty="0" err="1"/>
                        <a:t>챗봇</a:t>
                      </a:r>
                      <a:r>
                        <a:rPr lang="ko-KR" altLang="en-US" sz="1400" b="1" dirty="0"/>
                        <a:t> 시연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FE011-7AE6-C9DC-E5D3-70375B6E4140}"/>
              </a:ext>
            </a:extLst>
          </p:cNvPr>
          <p:cNvSpPr/>
          <p:nvPr/>
        </p:nvSpPr>
        <p:spPr>
          <a:xfrm>
            <a:off x="6131213" y="4303058"/>
            <a:ext cx="2537658" cy="54684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28C54A39-E687-1BCA-D295-BEF9B77A9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02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코스닥 지수</a:t>
                      </a:r>
                      <a:r>
                        <a:rPr lang="en-US" altLang="ko-KR" b="1" dirty="0"/>
                        <a:t> </a:t>
                      </a:r>
                      <a:r>
                        <a:rPr lang="en-US" altLang="ko-KR" b="1" dirty="0" err="1"/>
                        <a:t>크롤링</a:t>
                      </a:r>
                      <a:r>
                        <a:rPr lang="en-US" altLang="ko-KR" b="1" dirty="0"/>
                        <a:t> </a:t>
                      </a:r>
                      <a:r>
                        <a:rPr lang="en-US" altLang="ko-KR" b="1" dirty="0" err="1"/>
                        <a:t>과정</a:t>
                      </a:r>
                      <a:endParaRPr lang="en-US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2BEECF-24B1-CF39-C7BA-27CAD14A796F}"/>
              </a:ext>
            </a:extLst>
          </p:cNvPr>
          <p:cNvSpPr txBox="1"/>
          <p:nvPr/>
        </p:nvSpPr>
        <p:spPr>
          <a:xfrm>
            <a:off x="546847" y="4644767"/>
            <a:ext cx="4975414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013C1-947F-2356-B7AB-318618FBFC5E}"/>
              </a:ext>
            </a:extLst>
          </p:cNvPr>
          <p:cNvSpPr txBox="1"/>
          <p:nvPr/>
        </p:nvSpPr>
        <p:spPr>
          <a:xfrm>
            <a:off x="7043091" y="2129218"/>
            <a:ext cx="4874173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F6131B47-2DFF-80E8-CC70-C2575CEA2AE8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656C2E-2DA7-5173-1385-87112105251B}"/>
              </a:ext>
            </a:extLst>
          </p:cNvPr>
          <p:cNvSpPr txBox="1"/>
          <p:nvPr/>
        </p:nvSpPr>
        <p:spPr>
          <a:xfrm>
            <a:off x="911277" y="2347707"/>
            <a:ext cx="7770906" cy="343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네이버 금융 코스닥 지수 웹 </a:t>
            </a:r>
            <a:r>
              <a:rPr lang="ko-KR" altLang="en-US" dirty="0" err="1">
                <a:ea typeface="맑은 고딕"/>
              </a:rPr>
              <a:t>크롤링</a:t>
            </a:r>
            <a:endParaRPr lang="en-US" altLang="ko-KR" dirty="0"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크롤링한 데이터 </a:t>
            </a:r>
            <a:r>
              <a:rPr lang="en-US" altLang="ko-KR" dirty="0">
                <a:ea typeface="맑은 고딕"/>
              </a:rPr>
              <a:t>HEROKU </a:t>
            </a:r>
            <a:r>
              <a:rPr lang="ko-KR" altLang="en-US" dirty="0">
                <a:ea typeface="맑은 고딕"/>
              </a:rPr>
              <a:t>배포 및 카카오톡 서버 연동</a:t>
            </a:r>
            <a:endParaRPr lang="ko-KR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ea typeface="맑은 고딕"/>
              </a:rPr>
              <a:t>챗봇</a:t>
            </a:r>
            <a:r>
              <a:rPr lang="ko-KR" altLang="en-US" dirty="0">
                <a:ea typeface="맑은 고딕"/>
              </a:rPr>
              <a:t> 테스트</a:t>
            </a:r>
            <a:endParaRPr lang="en-US" altLang="ko-KR" dirty="0">
              <a:ea typeface="맑은 고딕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ea typeface="맑은 고딕"/>
                <a:hlinkClick r:id="rId3"/>
              </a:rPr>
              <a:t>코드 참고</a:t>
            </a:r>
            <a:endParaRPr lang="ko-KR" altLang="en-US" b="1" dirty="0">
              <a:ea typeface="맑은 고딕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ko-KR" altLang="ko-KR" dirty="0"/>
          </a:p>
        </p:txBody>
      </p:sp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E5DE7996-3597-CA61-55B7-320165467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3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코스닥 지수 </a:t>
                      </a:r>
                      <a:r>
                        <a:rPr lang="ko-KR" altLang="en-US" b="1" dirty="0" err="1"/>
                        <a:t>크롤링</a:t>
                      </a:r>
                      <a:r>
                        <a:rPr lang="ko-KR" altLang="en-US" b="1" dirty="0"/>
                        <a:t> 과정</a:t>
                      </a:r>
                      <a:endParaRPr lang="en-US" altLang="ko-KR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A3F9720-9C1A-72AA-9C0B-AE6CF586B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09" y="1973384"/>
            <a:ext cx="4186497" cy="2774841"/>
          </a:xfrm>
          <a:prstGeom prst="rect">
            <a:avLst/>
          </a:prstGeom>
        </p:spPr>
      </p:pic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6CC4B1C-EF73-4F9F-721A-20135F67E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381" y="4884615"/>
            <a:ext cx="4164325" cy="1312058"/>
          </a:xfrm>
          <a:prstGeom prst="rect">
            <a:avLst/>
          </a:prstGeom>
        </p:spPr>
      </p:pic>
      <p:graphicFrame>
        <p:nvGraphicFramePr>
          <p:cNvPr id="12" name="Google Shape;139;gc03fc8ae2f_0_26">
            <a:extLst>
              <a:ext uri="{FF2B5EF4-FFF2-40B4-BE49-F238E27FC236}">
                <a16:creationId xmlns:a16="http://schemas.microsoft.com/office/drawing/2014/main" id="{43C0EEBA-95AF-6AD3-17E7-FA46D7701F5C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웹페이지 확인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55B8FC2-A7C0-573C-206D-F596D460E8B4}"/>
              </a:ext>
            </a:extLst>
          </p:cNvPr>
          <p:cNvSpPr txBox="1"/>
          <p:nvPr/>
        </p:nvSpPr>
        <p:spPr>
          <a:xfrm>
            <a:off x="6096000" y="2205912"/>
            <a:ext cx="3655116" cy="27741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Chrome</a:t>
            </a:r>
            <a:r>
              <a:rPr lang="ko-KR" altLang="en-US" b="1" dirty="0">
                <a:ea typeface="맑은 고딕"/>
              </a:rPr>
              <a:t> 개발자 도구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코스닥지수와 등락률의 속성값확인</a:t>
            </a:r>
            <a:endParaRPr 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BeautifulSoup을</a:t>
            </a:r>
            <a:r>
              <a:rPr lang="ko-KR" altLang="en-US" b="1" dirty="0">
                <a:ea typeface="맑은 고딕"/>
              </a:rPr>
              <a:t> 활용해 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ea typeface="맑은 고딕"/>
              </a:rPr>
              <a:t>    웹 </a:t>
            </a:r>
            <a:r>
              <a:rPr lang="ko-KR" altLang="en-US" b="1" dirty="0" err="1">
                <a:ea typeface="맑은 고딕"/>
              </a:rPr>
              <a:t>크롤링</a:t>
            </a:r>
            <a:endParaRPr lang="en-US" altLang="ko-KR" b="1" dirty="0">
              <a:ea typeface="맑은 고딕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36959545-886D-664C-EB30-3E86E9FA3F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34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코스닥 지수 </a:t>
                      </a:r>
                      <a:r>
                        <a:rPr lang="ko-KR" altLang="en-US" b="1" dirty="0" err="1"/>
                        <a:t>크롤링</a:t>
                      </a:r>
                      <a:r>
                        <a:rPr lang="ko-KR" altLang="en-US" b="1" dirty="0"/>
                        <a:t> 과정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4557084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7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HEROKU 스킬 서버 연동 &amp; 스킬 서버 응답 테스트</a:t>
                      </a:r>
                      <a:endParaRPr lang="en-US" altLang="ko-Kore-KR" sz="1400"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7">
            <a:extLst>
              <a:ext uri="{FF2B5EF4-FFF2-40B4-BE49-F238E27FC236}">
                <a16:creationId xmlns:a16="http://schemas.microsoft.com/office/drawing/2014/main" id="{4F3D7828-1608-FA1E-764E-676B07C01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69" y="2066563"/>
            <a:ext cx="3575687" cy="2395205"/>
          </a:xfrm>
          <a:prstGeom prst="rect">
            <a:avLst/>
          </a:prstGeom>
        </p:spPr>
      </p:pic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A13619B-35D5-5DC3-1875-9824FD9C6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69" y="4688837"/>
            <a:ext cx="3575687" cy="1507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C3D391-768D-3963-F5F5-DA77AD84E962}"/>
              </a:ext>
            </a:extLst>
          </p:cNvPr>
          <p:cNvSpPr txBox="1"/>
          <p:nvPr/>
        </p:nvSpPr>
        <p:spPr>
          <a:xfrm>
            <a:off x="6096000" y="2405482"/>
            <a:ext cx="3655116" cy="2047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ea typeface="맑은 고딕"/>
              </a:rPr>
              <a:t>Heroku </a:t>
            </a:r>
            <a:r>
              <a:rPr lang="ko-KR" altLang="en-US" b="1" dirty="0">
                <a:ea typeface="맑은 고딕"/>
              </a:rPr>
              <a:t>배포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카카오톡 스킬 서버와 연동</a:t>
            </a:r>
            <a:endParaRPr 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응답 테스트 성공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8A4AA74-59A2-E14D-27AE-637C4B40E339}"/>
              </a:ext>
            </a:extLst>
          </p:cNvPr>
          <p:cNvSpPr/>
          <p:nvPr/>
        </p:nvSpPr>
        <p:spPr>
          <a:xfrm>
            <a:off x="1397723" y="3242424"/>
            <a:ext cx="2905336" cy="22691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1C0B94F-2FD0-6AB9-1C37-6487CB1FCAF1}"/>
              </a:ext>
            </a:extLst>
          </p:cNvPr>
          <p:cNvSpPr/>
          <p:nvPr/>
        </p:nvSpPr>
        <p:spPr>
          <a:xfrm>
            <a:off x="1263254" y="5624695"/>
            <a:ext cx="2358489" cy="19778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F4B3767E-DDA4-EA74-F49F-423BAA3FA1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59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코스닥 지수 </a:t>
                      </a:r>
                      <a:r>
                        <a:rPr lang="ko-KR" altLang="en-US" b="1" dirty="0" err="1"/>
                        <a:t>크롤링</a:t>
                      </a:r>
                      <a:r>
                        <a:rPr lang="ko-KR" altLang="en-US" b="1" dirty="0"/>
                        <a:t> 과정</a:t>
                      </a:r>
                      <a:endParaRPr lang="en-US" altLang="ko-KR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시나리오 블록 스킬 적용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FDEBF56-1477-717F-09C7-6D4BD733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0" y="1888788"/>
            <a:ext cx="3451060" cy="376812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B159BC-EA32-CC2B-2696-B11A006CCAC3}"/>
              </a:ext>
            </a:extLst>
          </p:cNvPr>
          <p:cNvSpPr/>
          <p:nvPr/>
        </p:nvSpPr>
        <p:spPr>
          <a:xfrm>
            <a:off x="2187387" y="3104521"/>
            <a:ext cx="1604683" cy="2829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2F0EF0-4CCC-EE69-0D9F-056249F77030}"/>
              </a:ext>
            </a:extLst>
          </p:cNvPr>
          <p:cNvSpPr/>
          <p:nvPr/>
        </p:nvSpPr>
        <p:spPr>
          <a:xfrm>
            <a:off x="689509" y="5082989"/>
            <a:ext cx="771735" cy="31376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894600-A4C8-D14A-0E34-968312F5E3D4}"/>
              </a:ext>
            </a:extLst>
          </p:cNvPr>
          <p:cNvSpPr txBox="1"/>
          <p:nvPr/>
        </p:nvSpPr>
        <p:spPr>
          <a:xfrm>
            <a:off x="131457" y="5761777"/>
            <a:ext cx="4171309" cy="869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설정한 스킬을 해당 블록에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ea typeface="맑은 고딕"/>
            </a:endParaRPr>
          </a:p>
        </p:txBody>
      </p:sp>
      <p:graphicFrame>
        <p:nvGraphicFramePr>
          <p:cNvPr id="15" name="Google Shape;139;gc03fc8ae2f_0_26">
            <a:extLst>
              <a:ext uri="{FF2B5EF4-FFF2-40B4-BE49-F238E27FC236}">
                <a16:creationId xmlns:a16="http://schemas.microsoft.com/office/drawing/2014/main" id="{FB4AF9EE-473A-F451-1F46-821257951DB4}"/>
              </a:ext>
            </a:extLst>
          </p:cNvPr>
          <p:cNvGraphicFramePr/>
          <p:nvPr/>
        </p:nvGraphicFramePr>
        <p:xfrm>
          <a:off x="6164548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</a:t>
                      </a:r>
                      <a:r>
                        <a:rPr lang="ko-KR" altLang="en-US" sz="1400" b="1" dirty="0" err="1"/>
                        <a:t>챗봇</a:t>
                      </a:r>
                      <a:r>
                        <a:rPr lang="ko-KR" altLang="en-US" sz="1400" b="1" dirty="0"/>
                        <a:t> 시연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7264A8A-83B1-D351-5F86-12FFCE05E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07" y="1888788"/>
            <a:ext cx="2919971" cy="458373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AE0F566-8907-BC63-BAD7-C8420FD51F13}"/>
              </a:ext>
            </a:extLst>
          </p:cNvPr>
          <p:cNvSpPr/>
          <p:nvPr/>
        </p:nvSpPr>
        <p:spPr>
          <a:xfrm>
            <a:off x="6146618" y="5154705"/>
            <a:ext cx="2262276" cy="50220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4" name="Google Shape;128;gbf9ebb5319_0_42">
            <a:extLst>
              <a:ext uri="{FF2B5EF4-FFF2-40B4-BE49-F238E27FC236}">
                <a16:creationId xmlns:a16="http://schemas.microsoft.com/office/drawing/2014/main" id="{7C92C8FA-77B9-93C3-33ED-B3C8DC14A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86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거래상위</a:t>
                      </a:r>
                      <a:r>
                        <a:rPr lang="en-US" b="1" dirty="0"/>
                        <a:t> top10</a:t>
                      </a:r>
                      <a:r>
                        <a:rPr lang="en-US" altLang="ko-KR" b="1" dirty="0"/>
                        <a:t> </a:t>
                      </a:r>
                      <a:r>
                        <a:rPr lang="en-US" altLang="ko-KR" b="1" dirty="0" err="1"/>
                        <a:t>크롤링</a:t>
                      </a:r>
                      <a:r>
                        <a:rPr lang="en-US" altLang="ko-KR" b="1" dirty="0"/>
                        <a:t> </a:t>
                      </a:r>
                      <a:r>
                        <a:rPr lang="en-US" altLang="ko-KR" b="1" dirty="0" err="1"/>
                        <a:t>과정</a:t>
                      </a:r>
                      <a:endParaRPr lang="en-US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2BEECF-24B1-CF39-C7BA-27CAD14A796F}"/>
              </a:ext>
            </a:extLst>
          </p:cNvPr>
          <p:cNvSpPr txBox="1"/>
          <p:nvPr/>
        </p:nvSpPr>
        <p:spPr>
          <a:xfrm>
            <a:off x="546847" y="4644767"/>
            <a:ext cx="4975414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013C1-947F-2356-B7AB-318618FBFC5E}"/>
              </a:ext>
            </a:extLst>
          </p:cNvPr>
          <p:cNvSpPr txBox="1"/>
          <p:nvPr/>
        </p:nvSpPr>
        <p:spPr>
          <a:xfrm>
            <a:off x="7043091" y="2129218"/>
            <a:ext cx="4874173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24914EE2-1BCF-CBF7-D50C-803C83551B2E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5AE84ED-730E-9FCF-EE47-BDF586C7062D}"/>
              </a:ext>
            </a:extLst>
          </p:cNvPr>
          <p:cNvSpPr txBox="1"/>
          <p:nvPr/>
        </p:nvSpPr>
        <p:spPr>
          <a:xfrm>
            <a:off x="911277" y="2347707"/>
            <a:ext cx="7770906" cy="273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네이버 금융 거래 상위 웹 </a:t>
            </a:r>
            <a:r>
              <a:rPr lang="ko-KR" altLang="en-US" dirty="0" err="1">
                <a:ea typeface="맑은 고딕"/>
              </a:rPr>
              <a:t>크롤링</a:t>
            </a:r>
            <a:endParaRPr lang="en-US" altLang="ko-KR" dirty="0"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크롤링한 데이터 </a:t>
            </a:r>
            <a:r>
              <a:rPr lang="en-US" altLang="ko-KR" dirty="0">
                <a:ea typeface="맑은 고딕"/>
              </a:rPr>
              <a:t>HEROKU </a:t>
            </a:r>
            <a:r>
              <a:rPr lang="ko-KR" altLang="en-US" dirty="0">
                <a:ea typeface="맑은 고딕"/>
              </a:rPr>
              <a:t>배포 및 카카오톡 서버 연동</a:t>
            </a:r>
            <a:endParaRPr lang="ko-KR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ea typeface="맑은 고딕"/>
              </a:rPr>
              <a:t>챗봇</a:t>
            </a:r>
            <a:r>
              <a:rPr lang="ko-KR" altLang="en-US" dirty="0">
                <a:ea typeface="맑은 고딕"/>
              </a:rPr>
              <a:t> 테스트</a:t>
            </a:r>
            <a:endParaRPr lang="en-US" altLang="ko-KR" dirty="0">
              <a:ea typeface="맑은 고딕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ea typeface="맑은 고딕"/>
                <a:hlinkClick r:id="rId3"/>
              </a:rPr>
              <a:t>코드 참고</a:t>
            </a:r>
            <a:endParaRPr lang="ko-KR" altLang="ko-KR" dirty="0"/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64F9BE06-B209-0AC6-2CDC-847E57E2D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9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>
                          <a:latin typeface="맑은 고딕"/>
                          <a:ea typeface="맑은 고딕"/>
                        </a:rPr>
                        <a:t>거래상위</a:t>
                      </a: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 top10 </a:t>
                      </a:r>
                      <a:r>
                        <a:rPr lang="ko-KR" altLang="en-US" sz="1800" b="1" i="0" u="none" strike="noStrike" noProof="0" dirty="0" err="1">
                          <a:latin typeface="맑은 고딕"/>
                          <a:ea typeface="맑은 고딕"/>
                        </a:rPr>
                        <a:t>크롤링</a:t>
                      </a: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1800" b="1" i="0" u="none" strike="noStrike" noProof="0" dirty="0">
                          <a:latin typeface="맑은 고딕"/>
                          <a:ea typeface="맑은 고딕"/>
                        </a:rPr>
                        <a:t>과정</a:t>
                      </a:r>
                      <a:endParaRPr lang="en-US" altLang="ko-KR" sz="180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BF365CC-88B0-5CD6-B93F-ED69CEDA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3" y="1846732"/>
            <a:ext cx="4999998" cy="3182471"/>
          </a:xfrm>
          <a:prstGeom prst="rect">
            <a:avLst/>
          </a:prstGeom>
        </p:spPr>
      </p:pic>
      <p:graphicFrame>
        <p:nvGraphicFramePr>
          <p:cNvPr id="8" name="Google Shape;139;gc03fc8ae2f_0_26">
            <a:extLst>
              <a:ext uri="{FF2B5EF4-FFF2-40B4-BE49-F238E27FC236}">
                <a16:creationId xmlns:a16="http://schemas.microsoft.com/office/drawing/2014/main" id="{5C0EA669-40F3-6663-AEE4-943F6C8F9118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웹페이지 확인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A01A27F-28F6-AC60-0192-E8282D653FCE}"/>
              </a:ext>
            </a:extLst>
          </p:cNvPr>
          <p:cNvSpPr txBox="1"/>
          <p:nvPr/>
        </p:nvSpPr>
        <p:spPr>
          <a:xfrm>
            <a:off x="6530476" y="1491365"/>
            <a:ext cx="6024282" cy="55441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Chrome</a:t>
            </a:r>
            <a:r>
              <a:rPr lang="ko-KR" altLang="en-US" b="1" dirty="0">
                <a:ea typeface="맑은 고딕"/>
              </a:rPr>
              <a:t> 개발자 도구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필요한 </a:t>
            </a:r>
            <a:r>
              <a:rPr lang="ko-KR" altLang="en-US" b="1" dirty="0" err="1">
                <a:ea typeface="맑은 고딕"/>
              </a:rPr>
              <a:t>컬럼명</a:t>
            </a:r>
            <a:r>
              <a:rPr lang="ko-KR" altLang="en-US" b="1" dirty="0">
                <a:ea typeface="맑은 고딕"/>
              </a:rPr>
              <a:t> 확인</a:t>
            </a:r>
            <a:endParaRPr lang="en-US" altLang="ko-KR" b="1" dirty="0">
              <a:ea typeface="맑은 고딕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/>
              <a:t>종목명</a:t>
            </a:r>
            <a:r>
              <a:rPr lang="en-US" altLang="ko-KR" dirty="0"/>
              <a:t>, </a:t>
            </a:r>
            <a:r>
              <a:rPr lang="ko-KR" altLang="en-US" dirty="0"/>
              <a:t>현재가</a:t>
            </a:r>
            <a:r>
              <a:rPr lang="en-US" altLang="ko-KR" dirty="0"/>
              <a:t>, </a:t>
            </a:r>
            <a:r>
              <a:rPr lang="ko-KR" altLang="en-US" dirty="0"/>
              <a:t>거래량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상위 </a:t>
            </a:r>
            <a:r>
              <a:rPr lang="en-US" altLang="ko-KR" b="1" dirty="0"/>
              <a:t>10</a:t>
            </a:r>
            <a:r>
              <a:rPr lang="ko-KR" altLang="en-US" b="1" dirty="0"/>
              <a:t>개 종목 리스트</a:t>
            </a:r>
            <a:endParaRPr lang="ko-K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BeautifulSoup을</a:t>
            </a:r>
            <a:r>
              <a:rPr lang="ko-KR" altLang="en-US" b="1" dirty="0">
                <a:ea typeface="맑은 고딕"/>
              </a:rPr>
              <a:t> 활용해 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ea typeface="맑은 고딕"/>
              </a:rPr>
              <a:t>    웹 </a:t>
            </a:r>
            <a:r>
              <a:rPr lang="ko-KR" altLang="en-US" b="1" dirty="0" err="1">
                <a:ea typeface="맑은 고딕"/>
              </a:rPr>
              <a:t>크롤링</a:t>
            </a:r>
            <a:endParaRPr lang="en-US" altLang="ko-KR" b="1" dirty="0">
              <a:ea typeface="맑은 고딕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컬럼명의 태그 확인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주식 종목</a:t>
            </a:r>
            <a:r>
              <a:rPr lang="en-US" altLang="ko-KR" b="1" dirty="0">
                <a:ea typeface="맑은 고딕"/>
              </a:rPr>
              <a:t>,</a:t>
            </a:r>
            <a:r>
              <a:rPr lang="ko-KR" altLang="en-US" b="1" dirty="0">
                <a:ea typeface="맑은 고딕"/>
              </a:rPr>
              <a:t> 데이터 태그 및 속성값 확인</a:t>
            </a:r>
            <a:endParaRPr lang="en-US" altLang="ko-KR" b="1" dirty="0">
              <a:ea typeface="맑은 고딕"/>
            </a:endParaRPr>
          </a:p>
          <a:p>
            <a:pPr>
              <a:lnSpc>
                <a:spcPct val="200000"/>
              </a:lnSpc>
            </a:pPr>
            <a:endParaRPr lang="ko-KR" altLang="en-US" b="1" dirty="0">
              <a:ea typeface="맑은 고딕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A63D61-EF64-C18B-A0D8-DA6BE7E00CB7}"/>
              </a:ext>
            </a:extLst>
          </p:cNvPr>
          <p:cNvSpPr/>
          <p:nvPr/>
        </p:nvSpPr>
        <p:spPr>
          <a:xfrm>
            <a:off x="710993" y="2385046"/>
            <a:ext cx="1610865" cy="254554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EE639C-0F98-E754-072F-C859777787C0}"/>
              </a:ext>
            </a:extLst>
          </p:cNvPr>
          <p:cNvSpPr/>
          <p:nvPr/>
        </p:nvSpPr>
        <p:spPr>
          <a:xfrm>
            <a:off x="3254189" y="2385045"/>
            <a:ext cx="591670" cy="235728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0" name="그림 11">
            <a:extLst>
              <a:ext uri="{FF2B5EF4-FFF2-40B4-BE49-F238E27FC236}">
                <a16:creationId xmlns:a16="http://schemas.microsoft.com/office/drawing/2014/main" id="{48FAE918-62D5-C157-5E49-4AB37CB5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4" y="5055553"/>
            <a:ext cx="2256322" cy="130258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ADC2223-3814-CC64-07E7-7381629B6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058" y="5055553"/>
            <a:ext cx="2682933" cy="130258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7B1071D-9034-FCE2-A2A9-0C9D709BF313}"/>
              </a:ext>
            </a:extLst>
          </p:cNvPr>
          <p:cNvSpPr/>
          <p:nvPr/>
        </p:nvSpPr>
        <p:spPr>
          <a:xfrm>
            <a:off x="3028057" y="5022531"/>
            <a:ext cx="746084" cy="136862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1F81043-632F-5EDA-20BE-C3C8A7F9C485}"/>
              </a:ext>
            </a:extLst>
          </p:cNvPr>
          <p:cNvSpPr/>
          <p:nvPr/>
        </p:nvSpPr>
        <p:spPr>
          <a:xfrm>
            <a:off x="706198" y="5124010"/>
            <a:ext cx="2256322" cy="90027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6" name="Google Shape;128;gbf9ebb5319_0_42">
            <a:extLst>
              <a:ext uri="{FF2B5EF4-FFF2-40B4-BE49-F238E27FC236}">
                <a16:creationId xmlns:a16="http://schemas.microsoft.com/office/drawing/2014/main" id="{F982CBD4-AE38-7FC4-8BC0-1AD6D4DFB6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08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82;p4">
            <a:extLst>
              <a:ext uri="{FF2B5EF4-FFF2-40B4-BE49-F238E27FC236}">
                <a16:creationId xmlns:a16="http://schemas.microsoft.com/office/drawing/2014/main" id="{F809153D-9B5C-60F0-127E-BCDCF73C8BAD}"/>
              </a:ext>
            </a:extLst>
          </p:cNvPr>
          <p:cNvSpPr/>
          <p:nvPr/>
        </p:nvSpPr>
        <p:spPr>
          <a:xfrm>
            <a:off x="111450" y="1280075"/>
            <a:ext cx="11964000" cy="5156921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C7A0E9F-7677-87FD-4B48-BEC267DBEAFB}"/>
              </a:ext>
            </a:extLst>
          </p:cNvPr>
          <p:cNvSpPr/>
          <p:nvPr/>
        </p:nvSpPr>
        <p:spPr>
          <a:xfrm>
            <a:off x="371364" y="1823034"/>
            <a:ext cx="2016224" cy="1944216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CBDEC5-1476-7127-D871-BB989F2E1426}"/>
              </a:ext>
            </a:extLst>
          </p:cNvPr>
          <p:cNvSpPr/>
          <p:nvPr/>
        </p:nvSpPr>
        <p:spPr>
          <a:xfrm>
            <a:off x="3196298" y="1823034"/>
            <a:ext cx="2016224" cy="1944216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카카오 </a:t>
            </a:r>
            <a:r>
              <a:rPr lang="ko-KR" altLang="en-US" b="1" dirty="0" err="1"/>
              <a:t>챗봇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ECE2D-7C8D-9B56-DB2B-49DB115CA886}"/>
              </a:ext>
            </a:extLst>
          </p:cNvPr>
          <p:cNvSpPr txBox="1"/>
          <p:nvPr/>
        </p:nvSpPr>
        <p:spPr>
          <a:xfrm>
            <a:off x="2397357" y="17760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ysClr val="windowText" lastClr="000000"/>
                </a:solidFill>
              </a:rPr>
              <a:t>종목명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ABE28F7-8EF5-7F35-4CA4-23249810D0E5}"/>
              </a:ext>
            </a:extLst>
          </p:cNvPr>
          <p:cNvSpPr/>
          <p:nvPr/>
        </p:nvSpPr>
        <p:spPr>
          <a:xfrm>
            <a:off x="6018196" y="1823034"/>
            <a:ext cx="2016224" cy="1944216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Heroku</a:t>
            </a:r>
          </a:p>
          <a:p>
            <a:pPr algn="ctr"/>
            <a:r>
              <a:rPr lang="ko-KR" altLang="en-US" b="1" dirty="0"/>
              <a:t>서버</a:t>
            </a:r>
            <a:endParaRPr lang="en-US" altLang="ko-KR" b="1" dirty="0"/>
          </a:p>
        </p:txBody>
      </p:sp>
      <p:graphicFrame>
        <p:nvGraphicFramePr>
          <p:cNvPr id="14" name="Google Shape;128;gbf9ebb5319_0_42">
            <a:extLst>
              <a:ext uri="{FF2B5EF4-FFF2-40B4-BE49-F238E27FC236}">
                <a16:creationId xmlns:a16="http://schemas.microsoft.com/office/drawing/2014/main" id="{5409AE92-0CA1-5C6C-CF02-77CF15B9A9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71682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Google Shape;87;p4">
            <a:extLst>
              <a:ext uri="{FF2B5EF4-FFF2-40B4-BE49-F238E27FC236}">
                <a16:creationId xmlns:a16="http://schemas.microsoft.com/office/drawing/2014/main" id="{EFED015E-695B-D230-AA7E-FEA5625B5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190117"/>
              </p:ext>
            </p:extLst>
          </p:nvPr>
        </p:nvGraphicFramePr>
        <p:xfrm>
          <a:off x="263850" y="814322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Flow Chart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C307813-6301-1E74-FE4F-74AC11BF8621}"/>
              </a:ext>
            </a:extLst>
          </p:cNvPr>
          <p:cNvCxnSpPr>
            <a:stCxn id="2" idx="7"/>
            <a:endCxn id="19" idx="1"/>
          </p:cNvCxnSpPr>
          <p:nvPr/>
        </p:nvCxnSpPr>
        <p:spPr>
          <a:xfrm>
            <a:off x="2092319" y="2107758"/>
            <a:ext cx="139924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EB0B935-337F-A468-9996-5AD94DEA4C24}"/>
              </a:ext>
            </a:extLst>
          </p:cNvPr>
          <p:cNvCxnSpPr>
            <a:stCxn id="19" idx="7"/>
            <a:endCxn id="30" idx="1"/>
          </p:cNvCxnSpPr>
          <p:nvPr/>
        </p:nvCxnSpPr>
        <p:spPr>
          <a:xfrm>
            <a:off x="4917253" y="2107758"/>
            <a:ext cx="1396212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E2BDBB-C8F3-4D85-1924-A89F5FDC739E}"/>
              </a:ext>
            </a:extLst>
          </p:cNvPr>
          <p:cNvSpPr txBox="1"/>
          <p:nvPr/>
        </p:nvSpPr>
        <p:spPr>
          <a:xfrm>
            <a:off x="5298973" y="17760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전송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8A0B1D0-22EF-A12B-C8D5-45C6A4F9115F}"/>
              </a:ext>
            </a:extLst>
          </p:cNvPr>
          <p:cNvCxnSpPr>
            <a:stCxn id="19" idx="3"/>
            <a:endCxn id="2" idx="5"/>
          </p:cNvCxnSpPr>
          <p:nvPr/>
        </p:nvCxnSpPr>
        <p:spPr>
          <a:xfrm flipH="1">
            <a:off x="2092319" y="3482526"/>
            <a:ext cx="139924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CFB099-1A99-45FC-4360-03A5832F8AC7}"/>
              </a:ext>
            </a:extLst>
          </p:cNvPr>
          <p:cNvSpPr txBox="1"/>
          <p:nvPr/>
        </p:nvSpPr>
        <p:spPr>
          <a:xfrm>
            <a:off x="5570711" y="4739357"/>
            <a:ext cx="1762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시세가 반환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30A8F3-D409-17D0-428C-E72C967308CE}"/>
              </a:ext>
            </a:extLst>
          </p:cNvPr>
          <p:cNvSpPr txBox="1"/>
          <p:nvPr/>
        </p:nvSpPr>
        <p:spPr>
          <a:xfrm>
            <a:off x="2364040" y="346719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정보 전달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23ABFD-7098-58FD-D865-17C9C7530D99}"/>
              </a:ext>
            </a:extLst>
          </p:cNvPr>
          <p:cNvSpPr/>
          <p:nvPr/>
        </p:nvSpPr>
        <p:spPr>
          <a:xfrm>
            <a:off x="8699030" y="4310209"/>
            <a:ext cx="1191271" cy="724428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17365D"/>
                </a:solidFill>
              </a:rPr>
              <a:t>Status</a:t>
            </a:r>
          </a:p>
          <a:p>
            <a:pPr algn="ctr"/>
            <a:r>
              <a:rPr lang="en-US" altLang="ko-KR" sz="1600" b="1" dirty="0">
                <a:solidFill>
                  <a:srgbClr val="17365D"/>
                </a:solidFill>
              </a:rPr>
              <a:t>=</a:t>
            </a:r>
          </a:p>
          <a:p>
            <a:pPr algn="ctr"/>
            <a:r>
              <a:rPr lang="ko-KR" altLang="en-US" sz="1600" b="1" dirty="0">
                <a:solidFill>
                  <a:srgbClr val="17365D"/>
                </a:solidFill>
              </a:rPr>
              <a:t>성공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75DE-D30D-3A48-DCAD-9D85BBC3298E}"/>
              </a:ext>
            </a:extLst>
          </p:cNvPr>
          <p:cNvSpPr/>
          <p:nvPr/>
        </p:nvSpPr>
        <p:spPr>
          <a:xfrm>
            <a:off x="8699030" y="2432928"/>
            <a:ext cx="1191271" cy="724428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Status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=</a:t>
            </a: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실패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B6F0B96-3538-34EE-D4BA-DF3B8C753AF2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8034420" y="2795142"/>
            <a:ext cx="66461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1D31D4-ABA1-353A-06DD-9F177C18AAC1}"/>
              </a:ext>
            </a:extLst>
          </p:cNvPr>
          <p:cNvCxnSpPr>
            <a:cxnSpLocks/>
            <a:stCxn id="30" idx="6"/>
            <a:endCxn id="24" idx="1"/>
          </p:cNvCxnSpPr>
          <p:nvPr/>
        </p:nvCxnSpPr>
        <p:spPr>
          <a:xfrm>
            <a:off x="8034420" y="2795142"/>
            <a:ext cx="664610" cy="187728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3C1C1AA-19A1-520C-2DA4-EC9872072E12}"/>
              </a:ext>
            </a:extLst>
          </p:cNvPr>
          <p:cNvCxnSpPr>
            <a:cxnSpLocks/>
            <a:stCxn id="33" idx="3"/>
            <a:endCxn id="40" idx="1"/>
          </p:cNvCxnSpPr>
          <p:nvPr/>
        </p:nvCxnSpPr>
        <p:spPr>
          <a:xfrm>
            <a:off x="9890301" y="2795142"/>
            <a:ext cx="824953" cy="77993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40CDE39-8BD2-13AB-9C08-65801000B6B8}"/>
              </a:ext>
            </a:extLst>
          </p:cNvPr>
          <p:cNvSpPr/>
          <p:nvPr/>
        </p:nvSpPr>
        <p:spPr>
          <a:xfrm>
            <a:off x="10715254" y="3212859"/>
            <a:ext cx="1191271" cy="724428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13096E17-7FEF-D1A0-EA89-A9B0634AB14E}"/>
              </a:ext>
            </a:extLst>
          </p:cNvPr>
          <p:cNvCxnSpPr>
            <a:cxnSpLocks/>
            <a:endCxn id="19" idx="4"/>
          </p:cNvCxnSpPr>
          <p:nvPr/>
        </p:nvCxnSpPr>
        <p:spPr>
          <a:xfrm rot="10800000">
            <a:off x="4204410" y="3767250"/>
            <a:ext cx="4494620" cy="913756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4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>
                          <a:latin typeface="맑은 고딕"/>
                          <a:ea typeface="맑은 고딕"/>
                        </a:rPr>
                        <a:t>거래상위</a:t>
                      </a: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 top10 </a:t>
                      </a:r>
                      <a:r>
                        <a:rPr lang="ko-KR" altLang="en-US" sz="1800" b="1" i="0" u="none" strike="noStrike" noProof="0" dirty="0" err="1">
                          <a:latin typeface="맑은 고딕"/>
                          <a:ea typeface="맑은 고딕"/>
                        </a:rPr>
                        <a:t>크롤링</a:t>
                      </a: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1800" b="1" i="0" u="none" strike="noStrike" noProof="0" dirty="0">
                          <a:latin typeface="맑은 고딕"/>
                          <a:ea typeface="맑은 고딕"/>
                        </a:rPr>
                        <a:t>과정</a:t>
                      </a:r>
                      <a:endParaRPr lang="en-US" altLang="ko-KR" sz="180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BF365CC-88B0-5CD6-B93F-ED69CEDA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83" y="1987515"/>
            <a:ext cx="4315781" cy="2907214"/>
          </a:xfrm>
          <a:prstGeom prst="rect">
            <a:avLst/>
          </a:prstGeom>
        </p:spPr>
      </p:pic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E05A0FF1-92C3-6E41-0655-E5B0482FA515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데이터 </a:t>
                      </a:r>
                      <a:r>
                        <a:rPr lang="ko-KR" altLang="en-US" sz="1400" b="1" dirty="0" err="1"/>
                        <a:t>전처리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C426BD1-E0A8-6319-648D-8157626FAB22}"/>
              </a:ext>
            </a:extLst>
          </p:cNvPr>
          <p:cNvSpPr txBox="1"/>
          <p:nvPr/>
        </p:nvSpPr>
        <p:spPr>
          <a:xfrm>
            <a:off x="6035547" y="2522023"/>
            <a:ext cx="5100918" cy="1354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종목명이 길어지면 카카오톡 텍스트 출력 시 균일하지 않기 때문에 데이터 </a:t>
            </a:r>
            <a:r>
              <a:rPr lang="ko-KR" altLang="en-US" b="1" dirty="0" err="1">
                <a:ea typeface="맑은 고딕"/>
              </a:rPr>
              <a:t>전처리</a:t>
            </a:r>
            <a:r>
              <a:rPr lang="ko-KR" altLang="en-US" b="1" dirty="0">
                <a:ea typeface="맑은 고딕"/>
              </a:rPr>
              <a:t> 필요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DCCF9CF-B27C-A56D-52C4-614E94AEA889}"/>
              </a:ext>
            </a:extLst>
          </p:cNvPr>
          <p:cNvSpPr/>
          <p:nvPr/>
        </p:nvSpPr>
        <p:spPr>
          <a:xfrm>
            <a:off x="859882" y="2859741"/>
            <a:ext cx="1022705" cy="54236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132875E-1985-FC6B-295E-14DD1F8FBA60}"/>
              </a:ext>
            </a:extLst>
          </p:cNvPr>
          <p:cNvSpPr/>
          <p:nvPr/>
        </p:nvSpPr>
        <p:spPr>
          <a:xfrm>
            <a:off x="859882" y="4274322"/>
            <a:ext cx="1022705" cy="54236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B83548AC-CB4F-6CAA-5AEF-E6575ACB7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1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거래상위</a:t>
                      </a: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 top10 </a:t>
                      </a:r>
                      <a:r>
                        <a:rPr lang="ko-KR" altLang="en-US" sz="1800" b="1" i="0" u="none" strike="noStrike" noProof="0" dirty="0" err="1">
                          <a:latin typeface="맑은 고딕"/>
                          <a:ea typeface="맑은 고딕"/>
                        </a:rPr>
                        <a:t>크롤링</a:t>
                      </a:r>
                      <a:r>
                        <a:rPr lang="en-US" altLang="ko-KR" sz="1800" b="1" i="0" u="none" strike="noStrike" noProof="0" dirty="0"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1800" b="1" i="0" u="none" strike="noStrike" noProof="0" dirty="0">
                          <a:latin typeface="맑은 고딕"/>
                          <a:ea typeface="맑은 고딕"/>
                        </a:rPr>
                        <a:t>과정</a:t>
                      </a:r>
                      <a:endParaRPr lang="en-US" sz="180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4557084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7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HEROKU 스킬 서버 연동 &amp; 스킬 서버 응답 테스트</a:t>
                      </a:r>
                      <a:endParaRPr lang="en-US" altLang="ko-Kore-KR" sz="1400"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7">
            <a:extLst>
              <a:ext uri="{FF2B5EF4-FFF2-40B4-BE49-F238E27FC236}">
                <a16:creationId xmlns:a16="http://schemas.microsoft.com/office/drawing/2014/main" id="{0ACACDFE-F41E-4219-E14A-DEDD2C722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69" y="1996510"/>
            <a:ext cx="3575687" cy="2718925"/>
          </a:xfrm>
          <a:prstGeom prst="rect">
            <a:avLst/>
          </a:prstGeom>
        </p:spPr>
      </p:pic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2940441-2465-B41C-A842-C9FBD195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69" y="4859424"/>
            <a:ext cx="3575687" cy="141063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49B805-D934-8D46-C220-4226BE29D9ED}"/>
              </a:ext>
            </a:extLst>
          </p:cNvPr>
          <p:cNvSpPr/>
          <p:nvPr/>
        </p:nvSpPr>
        <p:spPr>
          <a:xfrm>
            <a:off x="1317038" y="3332074"/>
            <a:ext cx="2905336" cy="22691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0E1F22E-4852-B4C4-0B38-FDF970BA02C9}"/>
              </a:ext>
            </a:extLst>
          </p:cNvPr>
          <p:cNvSpPr/>
          <p:nvPr/>
        </p:nvSpPr>
        <p:spPr>
          <a:xfrm>
            <a:off x="1263254" y="5687450"/>
            <a:ext cx="2358489" cy="19778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5E119D-C24C-B4C8-B38E-A85E47C7ECC4}"/>
              </a:ext>
            </a:extLst>
          </p:cNvPr>
          <p:cNvSpPr txBox="1"/>
          <p:nvPr/>
        </p:nvSpPr>
        <p:spPr>
          <a:xfrm>
            <a:off x="6096000" y="2405482"/>
            <a:ext cx="3655116" cy="2047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ea typeface="맑은 고딕"/>
              </a:rPr>
              <a:t>Heroku </a:t>
            </a:r>
            <a:r>
              <a:rPr lang="ko-KR" altLang="en-US" b="1" dirty="0">
                <a:ea typeface="맑은 고딕"/>
              </a:rPr>
              <a:t>배포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카카오톡 스킬 서버와 연동</a:t>
            </a:r>
            <a:endParaRPr 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응답 테스트 성공</a:t>
            </a: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921100BC-D215-F726-98D7-AEE37C437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05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 dirty="0">
                          <a:latin typeface="맑은 고딕"/>
                          <a:ea typeface="맑은 고딕"/>
                        </a:rPr>
                        <a:t>거래상위</a:t>
                      </a:r>
                      <a:r>
                        <a:rPr lang="en-US" sz="1800" b="1" i="0" u="none" strike="noStrike" noProof="0" dirty="0">
                          <a:latin typeface="맑은 고딕"/>
                          <a:ea typeface="맑은 고딕"/>
                        </a:rPr>
                        <a:t> top10 </a:t>
                      </a:r>
                      <a:r>
                        <a:rPr lang="ko-KR" altLang="en-US" sz="1800" b="1" i="0" u="none" strike="noStrike" noProof="0" dirty="0" err="1">
                          <a:latin typeface="맑은 고딕"/>
                          <a:ea typeface="맑은 고딕"/>
                        </a:rPr>
                        <a:t>크롤링</a:t>
                      </a:r>
                      <a:r>
                        <a:rPr lang="en-US" sz="1800" b="1" i="0" u="none" strike="noStrike" noProof="0" dirty="0"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1800" b="1" i="0" u="none" strike="noStrike" noProof="0" dirty="0">
                          <a:latin typeface="맑은 고딕"/>
                          <a:ea typeface="맑은 고딕"/>
                        </a:rPr>
                        <a:t>과정</a:t>
                      </a:r>
                      <a:endParaRPr lang="en-US" alt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시나리오 블록 스킬 적용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4EE030C-1C8C-AE7C-0883-09DBCC7E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0" y="1916502"/>
            <a:ext cx="3451061" cy="3740413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509C14F-E03C-A5B1-2C0B-BBAF9861BF6C}"/>
              </a:ext>
            </a:extLst>
          </p:cNvPr>
          <p:cNvSpPr/>
          <p:nvPr/>
        </p:nvSpPr>
        <p:spPr>
          <a:xfrm>
            <a:off x="2187387" y="3463112"/>
            <a:ext cx="1604683" cy="2829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E8EC77-1807-AEB1-10D5-5E516CC587B9}"/>
              </a:ext>
            </a:extLst>
          </p:cNvPr>
          <p:cNvSpPr/>
          <p:nvPr/>
        </p:nvSpPr>
        <p:spPr>
          <a:xfrm>
            <a:off x="689509" y="5136779"/>
            <a:ext cx="771735" cy="31376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62C610-E593-7D14-7493-5B3357AA1ECB}"/>
              </a:ext>
            </a:extLst>
          </p:cNvPr>
          <p:cNvSpPr txBox="1"/>
          <p:nvPr/>
        </p:nvSpPr>
        <p:spPr>
          <a:xfrm>
            <a:off x="131457" y="5761777"/>
            <a:ext cx="4171309" cy="869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설정한 스킬을 해당 블록에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ea typeface="맑은 고딕"/>
            </a:endParaRPr>
          </a:p>
        </p:txBody>
      </p:sp>
      <p:graphicFrame>
        <p:nvGraphicFramePr>
          <p:cNvPr id="14" name="Google Shape;139;gc03fc8ae2f_0_26">
            <a:extLst>
              <a:ext uri="{FF2B5EF4-FFF2-40B4-BE49-F238E27FC236}">
                <a16:creationId xmlns:a16="http://schemas.microsoft.com/office/drawing/2014/main" id="{D1A8480B-4755-55B0-C987-9DE5F6B6435E}"/>
              </a:ext>
            </a:extLst>
          </p:cNvPr>
          <p:cNvGraphicFramePr/>
          <p:nvPr/>
        </p:nvGraphicFramePr>
        <p:xfrm>
          <a:off x="6164548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</a:t>
                      </a:r>
                      <a:r>
                        <a:rPr lang="ko-KR" altLang="en-US" sz="1400" b="1" dirty="0" err="1"/>
                        <a:t>챗봇</a:t>
                      </a:r>
                      <a:r>
                        <a:rPr lang="ko-KR" altLang="en-US" sz="1400" b="1" dirty="0"/>
                        <a:t> 시연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43588A6-3DE5-5B50-BCF3-2F9BFEAD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47" y="1902175"/>
            <a:ext cx="3015311" cy="4283471"/>
          </a:xfrm>
          <a:prstGeom prst="rect">
            <a:avLst/>
          </a:prstGeom>
        </p:spPr>
      </p:pic>
      <p:graphicFrame>
        <p:nvGraphicFramePr>
          <p:cNvPr id="15" name="Google Shape;128;gbf9ebb5319_0_42">
            <a:extLst>
              <a:ext uri="{FF2B5EF4-FFF2-40B4-BE49-F238E27FC236}">
                <a16:creationId xmlns:a16="http://schemas.microsoft.com/office/drawing/2014/main" id="{08E95F7C-F4E7-8650-D7F8-F773CB7F5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1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코스피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 err="1"/>
                        <a:t>상승주</a:t>
                      </a:r>
                      <a:r>
                        <a:rPr lang="en-US" altLang="ko-KR" b="1" dirty="0"/>
                        <a:t> top10 </a:t>
                      </a:r>
                      <a:r>
                        <a:rPr lang="en-US" altLang="ko-KR" b="1" dirty="0" err="1"/>
                        <a:t>크롤링</a:t>
                      </a:r>
                      <a:r>
                        <a:rPr lang="en-US" altLang="ko-KR" b="1" dirty="0"/>
                        <a:t> </a:t>
                      </a:r>
                      <a:r>
                        <a:rPr lang="en-US" altLang="ko-KR" b="1" dirty="0" err="1"/>
                        <a:t>과정</a:t>
                      </a:r>
                      <a:endParaRPr lang="en-US" altLang="ko-KR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2BEECF-24B1-CF39-C7BA-27CAD14A796F}"/>
              </a:ext>
            </a:extLst>
          </p:cNvPr>
          <p:cNvSpPr txBox="1"/>
          <p:nvPr/>
        </p:nvSpPr>
        <p:spPr>
          <a:xfrm>
            <a:off x="546847" y="4644767"/>
            <a:ext cx="4975414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013C1-947F-2356-B7AB-318618FBFC5E}"/>
              </a:ext>
            </a:extLst>
          </p:cNvPr>
          <p:cNvSpPr txBox="1"/>
          <p:nvPr/>
        </p:nvSpPr>
        <p:spPr>
          <a:xfrm>
            <a:off x="7043091" y="2129218"/>
            <a:ext cx="4874173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graphicFrame>
        <p:nvGraphicFramePr>
          <p:cNvPr id="12" name="Google Shape;139;gc03fc8ae2f_0_26">
            <a:extLst>
              <a:ext uri="{FF2B5EF4-FFF2-40B4-BE49-F238E27FC236}">
                <a16:creationId xmlns:a16="http://schemas.microsoft.com/office/drawing/2014/main" id="{84542313-F351-6F6B-8531-8C4E0A3BC1EB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B4E4B62-57A3-D377-8D20-E9EC54748AAF}"/>
              </a:ext>
            </a:extLst>
          </p:cNvPr>
          <p:cNvSpPr txBox="1"/>
          <p:nvPr/>
        </p:nvSpPr>
        <p:spPr>
          <a:xfrm>
            <a:off x="911277" y="2347707"/>
            <a:ext cx="7770906" cy="273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네이버 금융 코스피 </a:t>
            </a:r>
            <a:r>
              <a:rPr lang="ko-KR" altLang="en-US" dirty="0" err="1">
                <a:ea typeface="맑은 고딕"/>
              </a:rPr>
              <a:t>상승주</a:t>
            </a:r>
            <a:r>
              <a:rPr lang="ko-KR" altLang="en-US" dirty="0">
                <a:ea typeface="맑은 고딕"/>
              </a:rPr>
              <a:t> 웹 </a:t>
            </a:r>
            <a:r>
              <a:rPr lang="ko-KR" altLang="en-US" dirty="0" err="1">
                <a:ea typeface="맑은 고딕"/>
              </a:rPr>
              <a:t>크롤링</a:t>
            </a:r>
            <a:endParaRPr lang="en-US" altLang="ko-KR" dirty="0"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크롤링한 데이터 </a:t>
            </a:r>
            <a:r>
              <a:rPr lang="en-US" altLang="ko-KR" dirty="0">
                <a:ea typeface="맑은 고딕"/>
              </a:rPr>
              <a:t>HEROKU </a:t>
            </a:r>
            <a:r>
              <a:rPr lang="ko-KR" altLang="en-US" dirty="0">
                <a:ea typeface="맑은 고딕"/>
              </a:rPr>
              <a:t>배포 및 카카오톡 서버 연동</a:t>
            </a:r>
            <a:endParaRPr lang="ko-KR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ea typeface="맑은 고딕"/>
              </a:rPr>
              <a:t>챗봇</a:t>
            </a:r>
            <a:r>
              <a:rPr lang="ko-KR" altLang="en-US" dirty="0">
                <a:ea typeface="맑은 고딕"/>
              </a:rPr>
              <a:t> 테스트</a:t>
            </a:r>
            <a:endParaRPr lang="en-US" altLang="ko-KR" dirty="0">
              <a:ea typeface="맑은 고딕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linkClick r:id="rId3"/>
              </a:rPr>
              <a:t>코드 참고</a:t>
            </a:r>
            <a:endParaRPr lang="ko-KR" altLang="ko-KR" dirty="0"/>
          </a:p>
        </p:txBody>
      </p:sp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5F15BCE6-10CA-5186-123A-818778FBC9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7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noProof="0" dirty="0"/>
                        <a:t>코스피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ko-KR" sz="1800" b="1" i="0" u="none" strike="noStrike" noProof="0" dirty="0" err="1"/>
                        <a:t>상승주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altLang="en-US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altLang="en-US" sz="1800" b="1" i="0" u="none" strike="noStrike" noProof="0" dirty="0"/>
                        <a:t>과정</a:t>
                      </a:r>
                      <a:endParaRPr lang="en-US" alt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B2B659F-98DF-CECE-F717-65C6D06EC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6" y="1869019"/>
            <a:ext cx="5060769" cy="3030074"/>
          </a:xfrm>
          <a:prstGeom prst="rect">
            <a:avLst/>
          </a:prstGeom>
        </p:spPr>
      </p:pic>
      <p:graphicFrame>
        <p:nvGraphicFramePr>
          <p:cNvPr id="8" name="Google Shape;139;gc03fc8ae2f_0_26">
            <a:extLst>
              <a:ext uri="{FF2B5EF4-FFF2-40B4-BE49-F238E27FC236}">
                <a16:creationId xmlns:a16="http://schemas.microsoft.com/office/drawing/2014/main" id="{422863BF-7E0B-6628-DC5B-EDA1907A0580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웹페이지 확인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91DD07-F80F-4413-D22E-306210AE3BA7}"/>
              </a:ext>
            </a:extLst>
          </p:cNvPr>
          <p:cNvSpPr/>
          <p:nvPr/>
        </p:nvSpPr>
        <p:spPr>
          <a:xfrm>
            <a:off x="714652" y="2369302"/>
            <a:ext cx="2212142" cy="249176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6116EA-1F14-7742-B430-2A45F50635F8}"/>
              </a:ext>
            </a:extLst>
          </p:cNvPr>
          <p:cNvSpPr/>
          <p:nvPr/>
        </p:nvSpPr>
        <p:spPr>
          <a:xfrm>
            <a:off x="3505366" y="2351372"/>
            <a:ext cx="466164" cy="249176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F8C84-67B1-42D9-99A1-EC185414FFD0}"/>
              </a:ext>
            </a:extLst>
          </p:cNvPr>
          <p:cNvSpPr txBox="1"/>
          <p:nvPr/>
        </p:nvSpPr>
        <p:spPr>
          <a:xfrm>
            <a:off x="6839066" y="1491365"/>
            <a:ext cx="4390926" cy="49901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Chrome</a:t>
            </a:r>
            <a:r>
              <a:rPr lang="ko-KR" altLang="en-US" b="1" dirty="0">
                <a:ea typeface="맑은 고딕"/>
              </a:rPr>
              <a:t> 개발자 도구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필요한 </a:t>
            </a:r>
            <a:r>
              <a:rPr lang="ko-KR" altLang="en-US" b="1" dirty="0" err="1">
                <a:ea typeface="맑은 고딕"/>
              </a:rPr>
              <a:t>컬럼명</a:t>
            </a:r>
            <a:r>
              <a:rPr lang="ko-KR" altLang="en-US" b="1" dirty="0">
                <a:ea typeface="맑은 고딕"/>
              </a:rPr>
              <a:t> 확인</a:t>
            </a:r>
            <a:endParaRPr lang="en-US" altLang="ko-KR" b="1" dirty="0">
              <a:ea typeface="맑은 고딕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/>
              <a:t>종목명</a:t>
            </a:r>
            <a:r>
              <a:rPr lang="en-US" altLang="ko-KR" dirty="0"/>
              <a:t>, </a:t>
            </a:r>
            <a:r>
              <a:rPr lang="ko-KR" altLang="en-US" dirty="0"/>
              <a:t>현재가</a:t>
            </a:r>
            <a:r>
              <a:rPr lang="en-US" altLang="ko-KR" dirty="0"/>
              <a:t>, </a:t>
            </a:r>
            <a:r>
              <a:rPr lang="ko-KR" altLang="en-US" dirty="0"/>
              <a:t>등락률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상위 </a:t>
            </a:r>
            <a:r>
              <a:rPr lang="en-US" altLang="ko-KR" b="1" dirty="0"/>
              <a:t>10</a:t>
            </a:r>
            <a:r>
              <a:rPr lang="ko-KR" altLang="en-US" b="1" dirty="0"/>
              <a:t>개 종목 리스트</a:t>
            </a:r>
            <a:endParaRPr lang="ko-K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BeautifulSoup을</a:t>
            </a:r>
            <a:r>
              <a:rPr lang="ko-KR" altLang="en-US" b="1" dirty="0">
                <a:ea typeface="맑은 고딕"/>
              </a:rPr>
              <a:t> 활용해 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ea typeface="맑은 고딕"/>
              </a:rPr>
              <a:t>    웹 </a:t>
            </a:r>
            <a:r>
              <a:rPr lang="ko-KR" altLang="en-US" b="1" dirty="0" err="1">
                <a:ea typeface="맑은 고딕"/>
              </a:rPr>
              <a:t>크롤링</a:t>
            </a:r>
            <a:endParaRPr lang="en-US" altLang="ko-KR" b="1" dirty="0">
              <a:ea typeface="맑은 고딕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컬럼명의 태그 확인</a:t>
            </a:r>
            <a:endParaRPr lang="en-US" altLang="ko-KR" b="1" dirty="0">
              <a:ea typeface="맑은 고딕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주식종목</a:t>
            </a:r>
            <a:r>
              <a:rPr lang="en-US" altLang="ko-KR" b="1" dirty="0">
                <a:ea typeface="맑은 고딕"/>
              </a:rPr>
              <a:t>, </a:t>
            </a:r>
            <a:r>
              <a:rPr lang="ko-KR" altLang="en-US" b="1" dirty="0">
                <a:ea typeface="맑은 고딕"/>
              </a:rPr>
              <a:t>데이터 태그 및 속성값 확인</a:t>
            </a:r>
          </a:p>
          <a:p>
            <a:pPr>
              <a:lnSpc>
                <a:spcPct val="200000"/>
              </a:lnSpc>
            </a:pPr>
            <a:endParaRPr lang="ko-KR" altLang="en-US" dirty="0">
              <a:ea typeface="맑은 고딕"/>
            </a:endParaRPr>
          </a:p>
        </p:txBody>
      </p:sp>
      <p:pic>
        <p:nvPicPr>
          <p:cNvPr id="1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E08BF7-3BD6-5D1D-6275-99748A9F4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35" y="5022418"/>
            <a:ext cx="2698048" cy="1585869"/>
          </a:xfrm>
          <a:prstGeom prst="rect">
            <a:avLst/>
          </a:prstGeom>
        </p:spPr>
      </p:pic>
      <p:pic>
        <p:nvPicPr>
          <p:cNvPr id="14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F14D9F9-7EC0-57ED-9FA8-9E5F69E96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371" y="5009780"/>
            <a:ext cx="2320934" cy="159850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36EE159-69F0-E569-E2F5-0788C47C033B}"/>
              </a:ext>
            </a:extLst>
          </p:cNvPr>
          <p:cNvSpPr/>
          <p:nvPr/>
        </p:nvSpPr>
        <p:spPr>
          <a:xfrm>
            <a:off x="706536" y="4943918"/>
            <a:ext cx="288546" cy="170919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A1AA4C1-C01F-1ECC-7643-629C65CEEFAB}"/>
              </a:ext>
            </a:extLst>
          </p:cNvPr>
          <p:cNvSpPr/>
          <p:nvPr/>
        </p:nvSpPr>
        <p:spPr>
          <a:xfrm>
            <a:off x="3449877" y="4943918"/>
            <a:ext cx="629063" cy="170919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6" name="Google Shape;128;gbf9ebb5319_0_42">
            <a:extLst>
              <a:ext uri="{FF2B5EF4-FFF2-40B4-BE49-F238E27FC236}">
                <a16:creationId xmlns:a16="http://schemas.microsoft.com/office/drawing/2014/main" id="{387688AC-CB4A-295A-09DC-4B1925FC7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1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코스피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ko-KR" altLang="en-US" sz="1800" b="1" i="0" u="none" strike="noStrike" noProof="0" dirty="0" err="1"/>
                        <a:t>상승주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sz="1800" b="1" i="0" u="none" strike="noStrike" noProof="0" dirty="0"/>
                        <a:t>과정</a:t>
                      </a:r>
                      <a:endParaRPr 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4557084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7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HEROKU 스킬 서버 연동 &amp; 스킬 서버 응답 테스트</a:t>
                      </a:r>
                      <a:endParaRPr lang="en-US" altLang="ko-Kore-KR" sz="1400"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6">
            <a:extLst>
              <a:ext uri="{FF2B5EF4-FFF2-40B4-BE49-F238E27FC236}">
                <a16:creationId xmlns:a16="http://schemas.microsoft.com/office/drawing/2014/main" id="{80CCB739-1BE2-584B-A832-08500550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92" y="2057379"/>
            <a:ext cx="3575687" cy="2395205"/>
          </a:xfrm>
          <a:prstGeom prst="rect">
            <a:avLst/>
          </a:prstGeom>
        </p:spPr>
      </p:pic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8A72036-E87D-E0E5-382A-536A2F2E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93" y="4716015"/>
            <a:ext cx="3575686" cy="150783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A944E3-50C7-5A8C-8144-0E4435BA03C9}"/>
              </a:ext>
            </a:extLst>
          </p:cNvPr>
          <p:cNvSpPr/>
          <p:nvPr/>
        </p:nvSpPr>
        <p:spPr>
          <a:xfrm>
            <a:off x="1308073" y="3206564"/>
            <a:ext cx="2905336" cy="22691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8F0032-04DF-FB3A-4CA8-C01837254A77}"/>
              </a:ext>
            </a:extLst>
          </p:cNvPr>
          <p:cNvSpPr/>
          <p:nvPr/>
        </p:nvSpPr>
        <p:spPr>
          <a:xfrm>
            <a:off x="1263254" y="5624695"/>
            <a:ext cx="2358489" cy="19778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25B83-656F-BDC5-5D39-5B12CF414C73}"/>
              </a:ext>
            </a:extLst>
          </p:cNvPr>
          <p:cNvSpPr txBox="1"/>
          <p:nvPr/>
        </p:nvSpPr>
        <p:spPr>
          <a:xfrm>
            <a:off x="6096000" y="2405482"/>
            <a:ext cx="3655116" cy="2047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ea typeface="맑은 고딕"/>
              </a:rPr>
              <a:t>Heroku </a:t>
            </a:r>
            <a:r>
              <a:rPr lang="ko-KR" altLang="en-US" b="1" dirty="0">
                <a:ea typeface="맑은 고딕"/>
              </a:rPr>
              <a:t>배포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카카오톡 스킬 서버와 연동</a:t>
            </a:r>
            <a:endParaRPr 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응답 테스트 성공</a:t>
            </a: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24DA7C3C-E657-537F-4FA1-A7ED1B10BD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3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코스피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ko-KR" altLang="en-US" sz="1800" b="1" i="0" u="none" strike="noStrike" noProof="0" dirty="0" err="1"/>
                        <a:t>상승주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sz="1800" b="1" i="0" u="none" strike="noStrike" noProof="0" dirty="0"/>
                        <a:t>과정</a:t>
                      </a:r>
                      <a:endParaRPr 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시나리오 블록 스킬 적용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8EDA393-157A-12F7-5F6B-9FF32045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0" y="1888788"/>
            <a:ext cx="3451060" cy="376812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50B9C95-37B2-7085-D7B1-29EF044DEFC2}"/>
              </a:ext>
            </a:extLst>
          </p:cNvPr>
          <p:cNvSpPr/>
          <p:nvPr/>
        </p:nvSpPr>
        <p:spPr>
          <a:xfrm>
            <a:off x="2178422" y="3455895"/>
            <a:ext cx="1604683" cy="2829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E7AC05-35C3-70CE-06A4-2C428D459836}"/>
              </a:ext>
            </a:extLst>
          </p:cNvPr>
          <p:cNvSpPr/>
          <p:nvPr/>
        </p:nvSpPr>
        <p:spPr>
          <a:xfrm>
            <a:off x="689509" y="5145744"/>
            <a:ext cx="771735" cy="31376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2E787-5DEF-8385-135F-10F23D8D036D}"/>
              </a:ext>
            </a:extLst>
          </p:cNvPr>
          <p:cNvSpPr txBox="1"/>
          <p:nvPr/>
        </p:nvSpPr>
        <p:spPr>
          <a:xfrm>
            <a:off x="131457" y="5761777"/>
            <a:ext cx="4171309" cy="869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설정한 스킬을 해당 블록에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ea typeface="맑은 고딕"/>
            </a:endParaRPr>
          </a:p>
        </p:txBody>
      </p:sp>
      <p:graphicFrame>
        <p:nvGraphicFramePr>
          <p:cNvPr id="14" name="Google Shape;139;gc03fc8ae2f_0_26">
            <a:extLst>
              <a:ext uri="{FF2B5EF4-FFF2-40B4-BE49-F238E27FC236}">
                <a16:creationId xmlns:a16="http://schemas.microsoft.com/office/drawing/2014/main" id="{C64B98E7-3553-A62E-77AF-B83AB9379C8B}"/>
              </a:ext>
            </a:extLst>
          </p:cNvPr>
          <p:cNvGraphicFramePr/>
          <p:nvPr/>
        </p:nvGraphicFramePr>
        <p:xfrm>
          <a:off x="6164548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</a:t>
                      </a:r>
                      <a:r>
                        <a:rPr lang="ko-KR" altLang="en-US" sz="1400" b="1" dirty="0" err="1"/>
                        <a:t>챗봇</a:t>
                      </a:r>
                      <a:r>
                        <a:rPr lang="ko-KR" altLang="en-US" sz="1400" b="1" dirty="0"/>
                        <a:t> 시연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E6CE7AE-08E2-F992-99CF-136351F18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07" y="1889387"/>
            <a:ext cx="2919971" cy="462795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83AD86-6B80-DC60-F09F-A4D925376371}"/>
              </a:ext>
            </a:extLst>
          </p:cNvPr>
          <p:cNvSpPr/>
          <p:nvPr/>
        </p:nvSpPr>
        <p:spPr>
          <a:xfrm>
            <a:off x="6164548" y="4312023"/>
            <a:ext cx="2262276" cy="13448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5" name="Google Shape;128;gbf9ebb5319_0_42">
            <a:extLst>
              <a:ext uri="{FF2B5EF4-FFF2-40B4-BE49-F238E27FC236}">
                <a16:creationId xmlns:a16="http://schemas.microsoft.com/office/drawing/2014/main" id="{A06205EE-8863-279F-0A99-85CD14436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5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코스닥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 err="1"/>
                        <a:t>상승주</a:t>
                      </a:r>
                      <a:r>
                        <a:rPr lang="en-US" altLang="ko-KR" b="1" dirty="0"/>
                        <a:t> top10 </a:t>
                      </a:r>
                      <a:r>
                        <a:rPr lang="en-US" altLang="ko-KR" b="1" dirty="0" err="1"/>
                        <a:t>크롤링</a:t>
                      </a:r>
                      <a:r>
                        <a:rPr lang="en-US" altLang="ko-KR" b="1" dirty="0"/>
                        <a:t> </a:t>
                      </a:r>
                      <a:r>
                        <a:rPr lang="en-US" altLang="ko-KR" b="1" dirty="0" err="1"/>
                        <a:t>과정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2BEECF-24B1-CF39-C7BA-27CAD14A796F}"/>
              </a:ext>
            </a:extLst>
          </p:cNvPr>
          <p:cNvSpPr txBox="1"/>
          <p:nvPr/>
        </p:nvSpPr>
        <p:spPr>
          <a:xfrm>
            <a:off x="546847" y="4644767"/>
            <a:ext cx="4975414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013C1-947F-2356-B7AB-318618FBFC5E}"/>
              </a:ext>
            </a:extLst>
          </p:cNvPr>
          <p:cNvSpPr txBox="1"/>
          <p:nvPr/>
        </p:nvSpPr>
        <p:spPr>
          <a:xfrm>
            <a:off x="7043091" y="2129218"/>
            <a:ext cx="4874173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CF25AA26-8C9F-BB2B-CA95-8F191E13C1BB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160B200-6B3C-ACBD-136B-9B4C26B6EEE3}"/>
              </a:ext>
            </a:extLst>
          </p:cNvPr>
          <p:cNvSpPr txBox="1"/>
          <p:nvPr/>
        </p:nvSpPr>
        <p:spPr>
          <a:xfrm>
            <a:off x="911277" y="2347707"/>
            <a:ext cx="7770906" cy="273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네이버 금융 코스닥 </a:t>
            </a:r>
            <a:r>
              <a:rPr lang="ko-KR" altLang="en-US" dirty="0" err="1">
                <a:ea typeface="맑은 고딕"/>
              </a:rPr>
              <a:t>상승주</a:t>
            </a:r>
            <a:r>
              <a:rPr lang="ko-KR" altLang="en-US" dirty="0">
                <a:ea typeface="맑은 고딕"/>
              </a:rPr>
              <a:t> 웹 </a:t>
            </a:r>
            <a:r>
              <a:rPr lang="ko-KR" altLang="en-US" dirty="0" err="1">
                <a:ea typeface="맑은 고딕"/>
              </a:rPr>
              <a:t>크롤링</a:t>
            </a:r>
            <a:endParaRPr lang="en-US" altLang="ko-KR" dirty="0"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크롤링한 데이터 </a:t>
            </a:r>
            <a:r>
              <a:rPr lang="en-US" altLang="ko-KR" dirty="0">
                <a:ea typeface="맑은 고딕"/>
              </a:rPr>
              <a:t>HEROKU </a:t>
            </a:r>
            <a:r>
              <a:rPr lang="ko-KR" altLang="en-US" dirty="0">
                <a:ea typeface="맑은 고딕"/>
              </a:rPr>
              <a:t>배포 및 카카오톡 서버 연동</a:t>
            </a:r>
            <a:endParaRPr lang="ko-KR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ea typeface="맑은 고딕"/>
              </a:rPr>
              <a:t>챗봇</a:t>
            </a:r>
            <a:r>
              <a:rPr lang="ko-KR" altLang="en-US" dirty="0">
                <a:ea typeface="맑은 고딕"/>
              </a:rPr>
              <a:t> 테스트</a:t>
            </a:r>
            <a:endParaRPr lang="en-US" altLang="ko-KR" dirty="0">
              <a:ea typeface="맑은 고딕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linkClick r:id="rId3"/>
              </a:rPr>
              <a:t>코드 참고</a:t>
            </a:r>
            <a:endParaRPr lang="ko-KR" altLang="ko-KR" dirty="0"/>
          </a:p>
        </p:txBody>
      </p:sp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364A7AD-FC49-72B9-D269-469F53C1EF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10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코스닥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ko-KR" sz="1800" b="1" i="0" u="none" strike="noStrike" noProof="0" dirty="0" err="1"/>
                        <a:t>상승주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altLang="en-US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altLang="en-US" sz="1800" b="1" i="0" u="none" strike="noStrike" noProof="0" dirty="0"/>
                        <a:t>과정</a:t>
                      </a:r>
                      <a:endParaRPr lang="en-US" alt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B40CB27-3BBD-9743-7234-ABAA952C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7" y="1831574"/>
            <a:ext cx="5060768" cy="3030074"/>
          </a:xfrm>
          <a:prstGeom prst="rect">
            <a:avLst/>
          </a:prstGeom>
        </p:spPr>
      </p:pic>
      <p:pic>
        <p:nvPicPr>
          <p:cNvPr id="9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972BAE8-618C-6D9C-79FB-2461CA42C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35" y="5027811"/>
            <a:ext cx="2698048" cy="1574800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85748C4-9DF9-99FA-B0CD-3A0D01FA7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883" y="5016742"/>
            <a:ext cx="2300422" cy="158586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7BE7FC-67D0-3731-A2B1-A35856478249}"/>
              </a:ext>
            </a:extLst>
          </p:cNvPr>
          <p:cNvSpPr/>
          <p:nvPr/>
        </p:nvSpPr>
        <p:spPr>
          <a:xfrm>
            <a:off x="684838" y="2369302"/>
            <a:ext cx="2212142" cy="236972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3BE26B-E81F-D5EE-7ABF-C6F361886659}"/>
              </a:ext>
            </a:extLst>
          </p:cNvPr>
          <p:cNvSpPr/>
          <p:nvPr/>
        </p:nvSpPr>
        <p:spPr>
          <a:xfrm>
            <a:off x="3517116" y="2380006"/>
            <a:ext cx="466164" cy="235902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FF5BD71-9EA9-A279-F8EB-C81D0B4F2DD7}"/>
              </a:ext>
            </a:extLst>
          </p:cNvPr>
          <p:cNvSpPr/>
          <p:nvPr/>
        </p:nvSpPr>
        <p:spPr>
          <a:xfrm>
            <a:off x="760326" y="5016742"/>
            <a:ext cx="225792" cy="163637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AE2364C-8975-862F-2B6C-B134B1975571}"/>
              </a:ext>
            </a:extLst>
          </p:cNvPr>
          <p:cNvSpPr/>
          <p:nvPr/>
        </p:nvSpPr>
        <p:spPr>
          <a:xfrm>
            <a:off x="3449877" y="4979778"/>
            <a:ext cx="629063" cy="170919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7" name="Google Shape;139;gc03fc8ae2f_0_26">
            <a:extLst>
              <a:ext uri="{FF2B5EF4-FFF2-40B4-BE49-F238E27FC236}">
                <a16:creationId xmlns:a16="http://schemas.microsoft.com/office/drawing/2014/main" id="{AE9DF8DC-B864-09D1-C94C-A7EE44E11EEF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웹페이지 확인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15E3D7D-EC8E-912B-A577-70C4A856CE12}"/>
              </a:ext>
            </a:extLst>
          </p:cNvPr>
          <p:cNvSpPr txBox="1"/>
          <p:nvPr/>
        </p:nvSpPr>
        <p:spPr>
          <a:xfrm>
            <a:off x="6839066" y="1491365"/>
            <a:ext cx="4390926" cy="49901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Chrome</a:t>
            </a:r>
            <a:r>
              <a:rPr lang="ko-KR" altLang="en-US" b="1" dirty="0">
                <a:ea typeface="맑은 고딕"/>
              </a:rPr>
              <a:t> 개발자 도구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필요한 </a:t>
            </a:r>
            <a:r>
              <a:rPr lang="ko-KR" altLang="en-US" b="1" dirty="0" err="1">
                <a:ea typeface="맑은 고딕"/>
              </a:rPr>
              <a:t>컬럼명</a:t>
            </a:r>
            <a:r>
              <a:rPr lang="ko-KR" altLang="en-US" b="1" dirty="0">
                <a:ea typeface="맑은 고딕"/>
              </a:rPr>
              <a:t> 확인</a:t>
            </a:r>
            <a:endParaRPr lang="en-US" altLang="ko-KR" b="1" dirty="0">
              <a:ea typeface="맑은 고딕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/>
              <a:t>종목명</a:t>
            </a:r>
            <a:r>
              <a:rPr lang="en-US" altLang="ko-KR" dirty="0"/>
              <a:t>, </a:t>
            </a:r>
            <a:r>
              <a:rPr lang="ko-KR" altLang="en-US" dirty="0"/>
              <a:t>현재가</a:t>
            </a:r>
            <a:r>
              <a:rPr lang="en-US" altLang="ko-KR" dirty="0"/>
              <a:t>, </a:t>
            </a:r>
            <a:r>
              <a:rPr lang="ko-KR" altLang="en-US" dirty="0"/>
              <a:t>등락률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상위 </a:t>
            </a:r>
            <a:r>
              <a:rPr lang="en-US" altLang="ko-KR" b="1" dirty="0"/>
              <a:t>10</a:t>
            </a:r>
            <a:r>
              <a:rPr lang="ko-KR" altLang="en-US" b="1" dirty="0"/>
              <a:t>개 종목 리스트</a:t>
            </a:r>
            <a:endParaRPr lang="ko-K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BeautifulSoup을</a:t>
            </a:r>
            <a:r>
              <a:rPr lang="ko-KR" altLang="en-US" b="1" dirty="0">
                <a:ea typeface="맑은 고딕"/>
              </a:rPr>
              <a:t> 활용해 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ea typeface="맑은 고딕"/>
              </a:rPr>
              <a:t>    웹 </a:t>
            </a:r>
            <a:r>
              <a:rPr lang="ko-KR" altLang="en-US" b="1" dirty="0" err="1">
                <a:ea typeface="맑은 고딕"/>
              </a:rPr>
              <a:t>크롤링</a:t>
            </a:r>
            <a:endParaRPr lang="en-US" altLang="ko-KR" b="1" dirty="0">
              <a:ea typeface="맑은 고딕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컬럼명의 태그 확인</a:t>
            </a:r>
            <a:endParaRPr lang="en-US" altLang="ko-KR" b="1" dirty="0">
              <a:ea typeface="맑은 고딕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주식종목</a:t>
            </a:r>
            <a:r>
              <a:rPr lang="en-US" altLang="ko-KR" b="1" dirty="0">
                <a:ea typeface="맑은 고딕"/>
              </a:rPr>
              <a:t>, </a:t>
            </a:r>
            <a:r>
              <a:rPr lang="ko-KR" altLang="en-US" b="1" dirty="0">
                <a:ea typeface="맑은 고딕"/>
              </a:rPr>
              <a:t>데이터 태그 및 속성값 확인</a:t>
            </a:r>
          </a:p>
          <a:p>
            <a:pPr>
              <a:lnSpc>
                <a:spcPct val="200000"/>
              </a:lnSpc>
            </a:pPr>
            <a:endParaRPr lang="ko-KR" altLang="en-US" dirty="0">
              <a:ea typeface="맑은 고딕"/>
            </a:endParaRPr>
          </a:p>
        </p:txBody>
      </p: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AD1431A6-3E03-775E-C36B-3C3A853A7E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20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코스닥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ko-KR" altLang="en-US" sz="1800" b="1" i="0" u="none" strike="noStrike" noProof="0" dirty="0" err="1"/>
                        <a:t>상승주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sz="1800" b="1" i="0" u="none" strike="noStrike" noProof="0" dirty="0"/>
                        <a:t>과정</a:t>
                      </a:r>
                      <a:endParaRPr 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4557084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7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HEROKU 스킬 서버 연동 &amp; 스킬 서버 응답 테스트</a:t>
                      </a:r>
                      <a:endParaRPr lang="en-US" altLang="ko-Kore-KR" sz="1400"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7">
            <a:extLst>
              <a:ext uri="{FF2B5EF4-FFF2-40B4-BE49-F238E27FC236}">
                <a16:creationId xmlns:a16="http://schemas.microsoft.com/office/drawing/2014/main" id="{1723E3D4-2147-A500-E2DD-3E9CF8A92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92" y="2057379"/>
            <a:ext cx="3575686" cy="2395205"/>
          </a:xfrm>
          <a:prstGeom prst="rect">
            <a:avLst/>
          </a:prstGeom>
        </p:spPr>
      </p:pic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B623C0-BBB7-D9A3-BF6F-7C23CFEF1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92" y="4681758"/>
            <a:ext cx="3575687" cy="1507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6EB0E6-E9B6-654D-FD74-614EB6067FEA}"/>
              </a:ext>
            </a:extLst>
          </p:cNvPr>
          <p:cNvSpPr txBox="1"/>
          <p:nvPr/>
        </p:nvSpPr>
        <p:spPr>
          <a:xfrm>
            <a:off x="6096000" y="2405482"/>
            <a:ext cx="3655116" cy="2047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ea typeface="맑은 고딕"/>
              </a:rPr>
              <a:t>Heroku </a:t>
            </a:r>
            <a:r>
              <a:rPr lang="ko-KR" altLang="en-US" b="1" dirty="0">
                <a:ea typeface="맑은 고딕"/>
              </a:rPr>
              <a:t>배포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카카오톡 스킬 서버와 연동</a:t>
            </a:r>
            <a:endParaRPr 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응답 테스트 성공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66F954-DA6A-655A-0D62-30FAA75DEFED}"/>
              </a:ext>
            </a:extLst>
          </p:cNvPr>
          <p:cNvSpPr/>
          <p:nvPr/>
        </p:nvSpPr>
        <p:spPr>
          <a:xfrm>
            <a:off x="1308073" y="3206564"/>
            <a:ext cx="2905336" cy="22691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F31061-8823-20CE-2BEF-9B0EF969FD8C}"/>
              </a:ext>
            </a:extLst>
          </p:cNvPr>
          <p:cNvSpPr/>
          <p:nvPr/>
        </p:nvSpPr>
        <p:spPr>
          <a:xfrm>
            <a:off x="1263254" y="5624695"/>
            <a:ext cx="2358489" cy="19778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D724DB2F-EFCD-0E89-557D-7C2234C58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57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2;p4">
            <a:extLst>
              <a:ext uri="{FF2B5EF4-FFF2-40B4-BE49-F238E27FC236}">
                <a16:creationId xmlns:a16="http://schemas.microsoft.com/office/drawing/2014/main" id="{8ED33395-1EF5-F70F-9A05-41B27C685E1D}"/>
              </a:ext>
            </a:extLst>
          </p:cNvPr>
          <p:cNvSpPr/>
          <p:nvPr/>
        </p:nvSpPr>
        <p:spPr>
          <a:xfrm>
            <a:off x="0" y="1306287"/>
            <a:ext cx="12192000" cy="5170715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C9D21E0-1B45-0BB7-6E9D-5542B137B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0137"/>
              </p:ext>
            </p:extLst>
          </p:nvPr>
        </p:nvGraphicFramePr>
        <p:xfrm>
          <a:off x="1274646" y="1647008"/>
          <a:ext cx="9642708" cy="4489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1354">
                  <a:extLst>
                    <a:ext uri="{9D8B030D-6E8A-4147-A177-3AD203B41FA5}">
                      <a16:colId xmlns:a16="http://schemas.microsoft.com/office/drawing/2014/main" val="1386785361"/>
                    </a:ext>
                  </a:extLst>
                </a:gridCol>
                <a:gridCol w="2410677">
                  <a:extLst>
                    <a:ext uri="{9D8B030D-6E8A-4147-A177-3AD203B41FA5}">
                      <a16:colId xmlns:a16="http://schemas.microsoft.com/office/drawing/2014/main" val="1711491583"/>
                    </a:ext>
                  </a:extLst>
                </a:gridCol>
                <a:gridCol w="2410677">
                  <a:extLst>
                    <a:ext uri="{9D8B030D-6E8A-4147-A177-3AD203B41FA5}">
                      <a16:colId xmlns:a16="http://schemas.microsoft.com/office/drawing/2014/main" val="333196638"/>
                    </a:ext>
                  </a:extLst>
                </a:gridCol>
              </a:tblGrid>
              <a:tr h="74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기능 구현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983378"/>
                  </a:ext>
                </a:extLst>
              </a:tr>
              <a:tr h="74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계좌를 개설할 때 수수료를 비교하며 어느 증권사가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안정적이고 접근성이 용이한지 알고 개설을 하고 싶어요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증권사 선정 및 수수료 비교 시나리오 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안두홍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86413"/>
                  </a:ext>
                </a:extLst>
              </a:tr>
              <a:tr h="74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주식을 시작하는데 기본 단어들이나 알아야 될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필수 지식 같은 것들을 알고 싶어요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주식 단어 설명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시나리오 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김민균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753278"/>
                  </a:ext>
                </a:extLst>
              </a:tr>
              <a:tr h="74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알고 싶은 종목을 채팅을 쳐서 실시간으로 현재 시세가를 알 수 있는 기능이 있으면 좋겠어요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실시간 종목 시세 확인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시나리오 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황우빈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93144"/>
                  </a:ext>
                </a:extLst>
              </a:tr>
              <a:tr h="74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현재 주식 종목들의 동향을 알 수 있으면 좋겠어요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거래 상위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상위 등의 시나리오 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조해성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150538"/>
                  </a:ext>
                </a:extLst>
              </a:tr>
              <a:tr h="74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주식을 하면서 제가 결정하기 쉽게 좋은 정보를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제공 받을 수 있으면 좋겠어요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주식 관련 정보 제공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시나리오 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조해성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57503"/>
                  </a:ext>
                </a:extLst>
              </a:tr>
            </a:tbl>
          </a:graphicData>
        </a:graphic>
      </p:graphicFrame>
      <p:graphicFrame>
        <p:nvGraphicFramePr>
          <p:cNvPr id="6" name="Google Shape;128;gbf9ebb5319_0_42">
            <a:extLst>
              <a:ext uri="{FF2B5EF4-FFF2-40B4-BE49-F238E27FC236}">
                <a16:creationId xmlns:a16="http://schemas.microsoft.com/office/drawing/2014/main" id="{2F85A7A4-C3B1-3702-A629-28B8C7704D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001652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oogle Shape;87;p4">
            <a:extLst>
              <a:ext uri="{FF2B5EF4-FFF2-40B4-BE49-F238E27FC236}">
                <a16:creationId xmlns:a16="http://schemas.microsoft.com/office/drawing/2014/main" id="{A6C61881-8E4F-CAC6-9DB9-9DCA58878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254557"/>
              </p:ext>
            </p:extLst>
          </p:nvPr>
        </p:nvGraphicFramePr>
        <p:xfrm>
          <a:off x="263850" y="803436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요구 사항 확인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9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코스닥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ko-KR" altLang="en-US" sz="1800" b="1" i="0" u="none" strike="noStrike" noProof="0" dirty="0" err="1"/>
                        <a:t>상승주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sz="1800" b="1" i="0" u="none" strike="noStrike" noProof="0" dirty="0"/>
                        <a:t>과정</a:t>
                      </a:r>
                      <a:endParaRPr 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시나리오 블록 스킬 적용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C7D6597-E584-D635-EE73-A684C080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0" y="1888788"/>
            <a:ext cx="3451060" cy="37681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B36956-6569-DF5B-AE7E-628C7C5DE270}"/>
              </a:ext>
            </a:extLst>
          </p:cNvPr>
          <p:cNvSpPr txBox="1"/>
          <p:nvPr/>
        </p:nvSpPr>
        <p:spPr>
          <a:xfrm>
            <a:off x="131457" y="5761777"/>
            <a:ext cx="4171309" cy="869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설정한 스킬을 해당 블록에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ea typeface="맑은 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0E0111-E684-83F6-A94B-7A828AA116BD}"/>
              </a:ext>
            </a:extLst>
          </p:cNvPr>
          <p:cNvSpPr/>
          <p:nvPr/>
        </p:nvSpPr>
        <p:spPr>
          <a:xfrm>
            <a:off x="2178422" y="3491755"/>
            <a:ext cx="1604683" cy="2829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427634-2632-0588-757B-F6A2B3663356}"/>
              </a:ext>
            </a:extLst>
          </p:cNvPr>
          <p:cNvSpPr/>
          <p:nvPr/>
        </p:nvSpPr>
        <p:spPr>
          <a:xfrm>
            <a:off x="689509" y="5208499"/>
            <a:ext cx="771735" cy="31376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4" name="Google Shape;139;gc03fc8ae2f_0_26">
            <a:extLst>
              <a:ext uri="{FF2B5EF4-FFF2-40B4-BE49-F238E27FC236}">
                <a16:creationId xmlns:a16="http://schemas.microsoft.com/office/drawing/2014/main" id="{74D126D5-7E11-5636-CD56-E9C6354C532D}"/>
              </a:ext>
            </a:extLst>
          </p:cNvPr>
          <p:cNvGraphicFramePr/>
          <p:nvPr/>
        </p:nvGraphicFramePr>
        <p:xfrm>
          <a:off x="6164548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</a:t>
                      </a:r>
                      <a:r>
                        <a:rPr lang="ko-KR" altLang="en-US" sz="1400" b="1" dirty="0" err="1"/>
                        <a:t>챗봇</a:t>
                      </a:r>
                      <a:r>
                        <a:rPr lang="ko-KR" altLang="en-US" sz="1400" b="1" dirty="0"/>
                        <a:t> 시연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F3D35EF-F9F0-83CA-313D-B868A48A1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562" y="1888788"/>
            <a:ext cx="2919972" cy="462855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0233834-9FFE-F754-BAC8-9197BEBE7A36}"/>
              </a:ext>
            </a:extLst>
          </p:cNvPr>
          <p:cNvSpPr/>
          <p:nvPr/>
        </p:nvSpPr>
        <p:spPr>
          <a:xfrm>
            <a:off x="6164548" y="4329953"/>
            <a:ext cx="2262276" cy="13448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721F61D6-5C1F-8AE5-4D55-086C139CA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1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코스피</a:t>
                      </a:r>
                      <a:r>
                        <a:rPr lang="en-US" b="1" dirty="0"/>
                        <a:t> </a:t>
                      </a:r>
                      <a:r>
                        <a:rPr lang="ko-KR" altLang="en-US" b="1" dirty="0" err="1"/>
                        <a:t>하락주</a:t>
                      </a:r>
                      <a:r>
                        <a:rPr lang="en-US" altLang="ko-KR" b="1" dirty="0"/>
                        <a:t> top10 </a:t>
                      </a:r>
                      <a:r>
                        <a:rPr lang="en-US" altLang="ko-KR" b="1" dirty="0" err="1"/>
                        <a:t>크롤링</a:t>
                      </a:r>
                      <a:r>
                        <a:rPr lang="en-US" altLang="ko-KR" b="1" dirty="0"/>
                        <a:t> </a:t>
                      </a:r>
                      <a:r>
                        <a:rPr lang="en-US" altLang="ko-KR" b="1" dirty="0" err="1"/>
                        <a:t>과정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2BEECF-24B1-CF39-C7BA-27CAD14A796F}"/>
              </a:ext>
            </a:extLst>
          </p:cNvPr>
          <p:cNvSpPr txBox="1"/>
          <p:nvPr/>
        </p:nvSpPr>
        <p:spPr>
          <a:xfrm>
            <a:off x="546847" y="4644767"/>
            <a:ext cx="4975414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013C1-947F-2356-B7AB-318618FBFC5E}"/>
              </a:ext>
            </a:extLst>
          </p:cNvPr>
          <p:cNvSpPr txBox="1"/>
          <p:nvPr/>
        </p:nvSpPr>
        <p:spPr>
          <a:xfrm>
            <a:off x="7043091" y="2129218"/>
            <a:ext cx="4874173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420B5D6E-73FF-553B-A32C-635610C96F7E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5D5BCA-904A-B8C6-4128-D44275556407}"/>
              </a:ext>
            </a:extLst>
          </p:cNvPr>
          <p:cNvSpPr txBox="1"/>
          <p:nvPr/>
        </p:nvSpPr>
        <p:spPr>
          <a:xfrm>
            <a:off x="911277" y="2347707"/>
            <a:ext cx="7770906" cy="273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네이버 금융 코스피 </a:t>
            </a:r>
            <a:r>
              <a:rPr lang="ko-KR" altLang="en-US" dirty="0" err="1">
                <a:ea typeface="맑은 고딕"/>
              </a:rPr>
              <a:t>하락주</a:t>
            </a:r>
            <a:r>
              <a:rPr lang="ko-KR" altLang="en-US" dirty="0">
                <a:ea typeface="맑은 고딕"/>
              </a:rPr>
              <a:t> 웹 </a:t>
            </a:r>
            <a:r>
              <a:rPr lang="ko-KR" altLang="en-US" dirty="0" err="1">
                <a:ea typeface="맑은 고딕"/>
              </a:rPr>
              <a:t>크롤링</a:t>
            </a:r>
            <a:endParaRPr lang="en-US" altLang="ko-KR" dirty="0"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크롤링한 데이터 </a:t>
            </a:r>
            <a:r>
              <a:rPr lang="en-US" altLang="ko-KR" dirty="0">
                <a:ea typeface="맑은 고딕"/>
              </a:rPr>
              <a:t>HEROKU </a:t>
            </a:r>
            <a:r>
              <a:rPr lang="ko-KR" altLang="en-US" dirty="0">
                <a:ea typeface="맑은 고딕"/>
              </a:rPr>
              <a:t>배포 및 카카오톡 서버 연동</a:t>
            </a:r>
            <a:endParaRPr lang="ko-KR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ea typeface="맑은 고딕"/>
              </a:rPr>
              <a:t>챗봇</a:t>
            </a:r>
            <a:r>
              <a:rPr lang="ko-KR" altLang="en-US" dirty="0">
                <a:ea typeface="맑은 고딕"/>
              </a:rPr>
              <a:t> 테스트</a:t>
            </a:r>
            <a:endParaRPr lang="en-US" altLang="ko-KR" dirty="0">
              <a:ea typeface="맑은 고딕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linkClick r:id="rId3"/>
              </a:rPr>
              <a:t>코드 참고</a:t>
            </a:r>
            <a:endParaRPr lang="ko-KR" altLang="ko-KR" dirty="0"/>
          </a:p>
        </p:txBody>
      </p:sp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7C4F7A5C-EC1F-95DF-22B6-F7F8CDF41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80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코스피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en-US" altLang="ko-KR" sz="1800" b="1" i="0" u="none" strike="noStrike" noProof="0" dirty="0" err="1"/>
                        <a:t>하락</a:t>
                      </a:r>
                      <a:r>
                        <a:rPr lang="ko-KR" sz="1800" b="1" i="0" u="none" strike="noStrike" noProof="0" dirty="0"/>
                        <a:t>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altLang="en-US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altLang="en-US" sz="1800" b="1" i="0" u="none" strike="noStrike" noProof="0" dirty="0"/>
                        <a:t>과정</a:t>
                      </a:r>
                      <a:endParaRPr lang="en-US" alt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3487811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7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웹페이지 확인 &amp; </a:t>
                      </a:r>
                      <a:r>
                        <a:rPr lang="ko-KR" altLang="en-US" sz="1400" b="1" err="1"/>
                        <a:t>Chrome</a:t>
                      </a:r>
                      <a:r>
                        <a:rPr lang="ko-KR" altLang="en-US" sz="1400" b="1"/>
                        <a:t> 개발자도구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408E1B8-B98A-4EAF-A784-999934AB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7" y="1831574"/>
            <a:ext cx="5060768" cy="3030074"/>
          </a:xfrm>
          <a:prstGeom prst="rect">
            <a:avLst/>
          </a:prstGeom>
        </p:spPr>
      </p:pic>
      <p:pic>
        <p:nvPicPr>
          <p:cNvPr id="9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A0FDEC3-E2C2-662B-133E-5085FE73C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35" y="5003752"/>
            <a:ext cx="2698048" cy="1585869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CAFDD36-31EA-7679-03F6-E1178FCD6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883" y="5003752"/>
            <a:ext cx="2300422" cy="1585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E22BD-B654-0B90-70CF-96F749ECD9E7}"/>
              </a:ext>
            </a:extLst>
          </p:cNvPr>
          <p:cNvSpPr txBox="1"/>
          <p:nvPr/>
        </p:nvSpPr>
        <p:spPr>
          <a:xfrm>
            <a:off x="6839066" y="1491365"/>
            <a:ext cx="4390926" cy="49901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Chrome</a:t>
            </a:r>
            <a:r>
              <a:rPr lang="ko-KR" altLang="en-US" b="1" dirty="0">
                <a:ea typeface="맑은 고딕"/>
              </a:rPr>
              <a:t> 개발자 도구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필요한 </a:t>
            </a:r>
            <a:r>
              <a:rPr lang="ko-KR" altLang="en-US" b="1" dirty="0" err="1">
                <a:ea typeface="맑은 고딕"/>
              </a:rPr>
              <a:t>컬럼명</a:t>
            </a:r>
            <a:r>
              <a:rPr lang="ko-KR" altLang="en-US" b="1" dirty="0">
                <a:ea typeface="맑은 고딕"/>
              </a:rPr>
              <a:t> 확인</a:t>
            </a:r>
            <a:endParaRPr lang="en-US" altLang="ko-KR" b="1" dirty="0">
              <a:ea typeface="맑은 고딕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/>
              <a:t>종목명</a:t>
            </a:r>
            <a:r>
              <a:rPr lang="en-US" altLang="ko-KR" dirty="0"/>
              <a:t>, </a:t>
            </a:r>
            <a:r>
              <a:rPr lang="ko-KR" altLang="en-US" dirty="0"/>
              <a:t>현재가</a:t>
            </a:r>
            <a:r>
              <a:rPr lang="en-US" altLang="ko-KR" dirty="0"/>
              <a:t>, </a:t>
            </a:r>
            <a:r>
              <a:rPr lang="ko-KR" altLang="en-US" dirty="0"/>
              <a:t>등락률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상위 </a:t>
            </a:r>
            <a:r>
              <a:rPr lang="en-US" altLang="ko-KR" b="1" dirty="0"/>
              <a:t>10</a:t>
            </a:r>
            <a:r>
              <a:rPr lang="ko-KR" altLang="en-US" b="1" dirty="0"/>
              <a:t>개 종목 리스트</a:t>
            </a:r>
            <a:endParaRPr lang="ko-K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BeautifulSoup을</a:t>
            </a:r>
            <a:r>
              <a:rPr lang="ko-KR" altLang="en-US" b="1" dirty="0">
                <a:ea typeface="맑은 고딕"/>
              </a:rPr>
              <a:t> 활용해 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ea typeface="맑은 고딕"/>
              </a:rPr>
              <a:t>    웹 </a:t>
            </a:r>
            <a:r>
              <a:rPr lang="ko-KR" altLang="en-US" b="1" dirty="0" err="1">
                <a:ea typeface="맑은 고딕"/>
              </a:rPr>
              <a:t>크롤링</a:t>
            </a:r>
            <a:endParaRPr lang="en-US" altLang="ko-KR" b="1" dirty="0">
              <a:ea typeface="맑은 고딕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컬럼명의 태그 확인</a:t>
            </a:r>
            <a:endParaRPr lang="en-US" altLang="ko-KR" b="1" dirty="0">
              <a:ea typeface="맑은 고딕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주식종목</a:t>
            </a:r>
            <a:r>
              <a:rPr lang="en-US" altLang="ko-KR" b="1" dirty="0">
                <a:ea typeface="맑은 고딕"/>
              </a:rPr>
              <a:t>, </a:t>
            </a:r>
            <a:r>
              <a:rPr lang="ko-KR" altLang="en-US" b="1" dirty="0">
                <a:ea typeface="맑은 고딕"/>
              </a:rPr>
              <a:t>데이터 태그 및 속성값 확인</a:t>
            </a:r>
          </a:p>
          <a:p>
            <a:pPr>
              <a:lnSpc>
                <a:spcPct val="200000"/>
              </a:lnSpc>
            </a:pPr>
            <a:endParaRPr lang="ko-KR" altLang="en-US" dirty="0">
              <a:ea typeface="맑은 고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08D757-DC9B-0A1A-F664-9662FC232035}"/>
              </a:ext>
            </a:extLst>
          </p:cNvPr>
          <p:cNvSpPr/>
          <p:nvPr/>
        </p:nvSpPr>
        <p:spPr>
          <a:xfrm>
            <a:off x="684838" y="2252756"/>
            <a:ext cx="2212142" cy="254610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3702AD-3E66-506D-A09B-19D59A255A7C}"/>
              </a:ext>
            </a:extLst>
          </p:cNvPr>
          <p:cNvSpPr/>
          <p:nvPr/>
        </p:nvSpPr>
        <p:spPr>
          <a:xfrm>
            <a:off x="3508151" y="2236566"/>
            <a:ext cx="466164" cy="235902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8D83BA-179D-EEA3-1FF8-60A5B9C3EA49}"/>
              </a:ext>
            </a:extLst>
          </p:cNvPr>
          <p:cNvSpPr/>
          <p:nvPr/>
        </p:nvSpPr>
        <p:spPr>
          <a:xfrm>
            <a:off x="760326" y="4989847"/>
            <a:ext cx="225792" cy="163637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F58F23-8B7B-9BFC-33D7-A2060A0F47C6}"/>
              </a:ext>
            </a:extLst>
          </p:cNvPr>
          <p:cNvSpPr/>
          <p:nvPr/>
        </p:nvSpPr>
        <p:spPr>
          <a:xfrm>
            <a:off x="3476772" y="4934953"/>
            <a:ext cx="629063" cy="170919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F12F7D9D-3C38-5C22-3EC0-BBE963C0F0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00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코스피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en-US" altLang="ko-KR" sz="1800" b="1" i="0" u="none" strike="noStrike" noProof="0" dirty="0" err="1"/>
                        <a:t>하락</a:t>
                      </a:r>
                      <a:r>
                        <a:rPr lang="ko-KR" altLang="en-US" sz="1800" b="1" i="0" u="none" strike="noStrike" noProof="0" dirty="0"/>
                        <a:t>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sz="1800" b="1" i="0" u="none" strike="noStrike" noProof="0" dirty="0"/>
                        <a:t>과정</a:t>
                      </a:r>
                      <a:endParaRPr 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4557084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7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HEROKU 스킬 서버 연동 &amp; 스킬 서버 응답 테스트</a:t>
                      </a:r>
                      <a:endParaRPr lang="en-US" altLang="ko-Kore-KR" sz="1400"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1C6FF82-3356-E537-48AE-A42E956F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92" y="2057379"/>
            <a:ext cx="3575686" cy="2395204"/>
          </a:xfrm>
          <a:prstGeom prst="rect">
            <a:avLst/>
          </a:prstGeom>
        </p:spPr>
      </p:pic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F82D16F-DD91-1E0A-5EE4-14C975E0D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91" y="4688837"/>
            <a:ext cx="3575687" cy="1507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7D7410-B6E2-DF3E-E869-E49B621F8D97}"/>
              </a:ext>
            </a:extLst>
          </p:cNvPr>
          <p:cNvSpPr txBox="1"/>
          <p:nvPr/>
        </p:nvSpPr>
        <p:spPr>
          <a:xfrm>
            <a:off x="6096000" y="2405482"/>
            <a:ext cx="3655116" cy="2047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ea typeface="맑은 고딕"/>
              </a:rPr>
              <a:t>Heroku </a:t>
            </a:r>
            <a:r>
              <a:rPr lang="ko-KR" altLang="en-US" b="1" dirty="0">
                <a:ea typeface="맑은 고딕"/>
              </a:rPr>
              <a:t>배포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카카오톡 스킬 서버와 연동</a:t>
            </a:r>
            <a:endParaRPr 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응답 테스트 성공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229B0E8-9E91-3C6A-5852-99697A207828}"/>
              </a:ext>
            </a:extLst>
          </p:cNvPr>
          <p:cNvSpPr/>
          <p:nvPr/>
        </p:nvSpPr>
        <p:spPr>
          <a:xfrm>
            <a:off x="1308072" y="3218328"/>
            <a:ext cx="3138421" cy="21515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334FBEC-7DC5-4246-EDCE-D3F9F8D7142F}"/>
              </a:ext>
            </a:extLst>
          </p:cNvPr>
          <p:cNvSpPr/>
          <p:nvPr/>
        </p:nvSpPr>
        <p:spPr>
          <a:xfrm>
            <a:off x="1263254" y="5604567"/>
            <a:ext cx="2224017" cy="1999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379A4299-EF75-308E-D270-39FDBCDF7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8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코스피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en-US" altLang="ko-KR" sz="1800" b="1" i="0" u="none" strike="noStrike" noProof="0" dirty="0" err="1"/>
                        <a:t>하락</a:t>
                      </a:r>
                      <a:r>
                        <a:rPr lang="ko-KR" altLang="en-US" sz="1800" b="1" i="0" u="none" strike="noStrike" noProof="0" dirty="0"/>
                        <a:t>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sz="1800" b="1" i="0" u="none" strike="noStrike" noProof="0" dirty="0"/>
                        <a:t>과정</a:t>
                      </a:r>
                      <a:endParaRPr 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시나리오 블록 스킬 적용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918011-DACE-E83A-B88D-C18EA0AD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0" y="1888788"/>
            <a:ext cx="3451060" cy="37681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D0652A-A9A0-7685-3425-5C2592CAE7CB}"/>
              </a:ext>
            </a:extLst>
          </p:cNvPr>
          <p:cNvSpPr txBox="1"/>
          <p:nvPr/>
        </p:nvSpPr>
        <p:spPr>
          <a:xfrm>
            <a:off x="131457" y="5761777"/>
            <a:ext cx="4171309" cy="869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설정한 스킬을 해당 블록에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ea typeface="맑은 고딕"/>
            </a:endParaRPr>
          </a:p>
        </p:txBody>
      </p:sp>
      <p:graphicFrame>
        <p:nvGraphicFramePr>
          <p:cNvPr id="12" name="Google Shape;139;gc03fc8ae2f_0_26">
            <a:extLst>
              <a:ext uri="{FF2B5EF4-FFF2-40B4-BE49-F238E27FC236}">
                <a16:creationId xmlns:a16="http://schemas.microsoft.com/office/drawing/2014/main" id="{009C3CC1-91FA-8D82-54C5-2F0FCB25253F}"/>
              </a:ext>
            </a:extLst>
          </p:cNvPr>
          <p:cNvGraphicFramePr/>
          <p:nvPr/>
        </p:nvGraphicFramePr>
        <p:xfrm>
          <a:off x="6164548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</a:t>
                      </a:r>
                      <a:r>
                        <a:rPr lang="ko-KR" altLang="en-US" sz="1400" b="1" dirty="0" err="1"/>
                        <a:t>챗봇</a:t>
                      </a:r>
                      <a:r>
                        <a:rPr lang="ko-KR" altLang="en-US" sz="1400" b="1" dirty="0"/>
                        <a:t> 시연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CE3F95-43FC-5BB7-CDE1-E06880432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48" y="1888788"/>
            <a:ext cx="2919972" cy="462855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B70E195-5727-A6C5-005F-6EE3880DE894}"/>
              </a:ext>
            </a:extLst>
          </p:cNvPr>
          <p:cNvSpPr/>
          <p:nvPr/>
        </p:nvSpPr>
        <p:spPr>
          <a:xfrm>
            <a:off x="6164548" y="4329953"/>
            <a:ext cx="2262276" cy="13448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5864782-7405-4FB9-7AC1-9CDF75DE062A}"/>
              </a:ext>
            </a:extLst>
          </p:cNvPr>
          <p:cNvSpPr/>
          <p:nvPr/>
        </p:nvSpPr>
        <p:spPr>
          <a:xfrm>
            <a:off x="2124452" y="3122408"/>
            <a:ext cx="1685548" cy="3065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1A9625A-CC15-1781-62CD-6306D854E9D7}"/>
              </a:ext>
            </a:extLst>
          </p:cNvPr>
          <p:cNvSpPr/>
          <p:nvPr/>
        </p:nvSpPr>
        <p:spPr>
          <a:xfrm>
            <a:off x="689509" y="5150165"/>
            <a:ext cx="771735" cy="33145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0FB4423A-E32E-5E6A-0EAE-F8629C983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4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코스닥</a:t>
                      </a:r>
                      <a:r>
                        <a:rPr lang="en-US" b="1" dirty="0"/>
                        <a:t> </a:t>
                      </a:r>
                      <a:r>
                        <a:rPr lang="ko-KR" altLang="en-US" b="1" dirty="0" err="1"/>
                        <a:t>하락주</a:t>
                      </a:r>
                      <a:r>
                        <a:rPr lang="en-US" altLang="ko-KR" b="1" dirty="0"/>
                        <a:t> top10 </a:t>
                      </a:r>
                      <a:r>
                        <a:rPr lang="en-US" altLang="ko-KR" b="1" dirty="0" err="1"/>
                        <a:t>크롤링</a:t>
                      </a:r>
                      <a:r>
                        <a:rPr lang="en-US" altLang="ko-KR" b="1" dirty="0"/>
                        <a:t> </a:t>
                      </a:r>
                      <a:r>
                        <a:rPr lang="en-US" altLang="ko-KR" b="1" dirty="0" err="1"/>
                        <a:t>과정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2BEECF-24B1-CF39-C7BA-27CAD14A796F}"/>
              </a:ext>
            </a:extLst>
          </p:cNvPr>
          <p:cNvSpPr txBox="1"/>
          <p:nvPr/>
        </p:nvSpPr>
        <p:spPr>
          <a:xfrm>
            <a:off x="546847" y="4644767"/>
            <a:ext cx="4975414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013C1-947F-2356-B7AB-318618FBFC5E}"/>
              </a:ext>
            </a:extLst>
          </p:cNvPr>
          <p:cNvSpPr txBox="1"/>
          <p:nvPr/>
        </p:nvSpPr>
        <p:spPr>
          <a:xfrm>
            <a:off x="7043091" y="2129218"/>
            <a:ext cx="4874173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04CC78DC-7C04-A18C-EDC5-3024E9004A11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7FEED5B-B6F3-2144-F835-02A9DDBE1A35}"/>
              </a:ext>
            </a:extLst>
          </p:cNvPr>
          <p:cNvSpPr txBox="1"/>
          <p:nvPr/>
        </p:nvSpPr>
        <p:spPr>
          <a:xfrm>
            <a:off x="911277" y="2347707"/>
            <a:ext cx="7770906" cy="273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네이버 금융 코스닥 </a:t>
            </a:r>
            <a:r>
              <a:rPr lang="ko-KR" altLang="en-US" dirty="0" err="1">
                <a:ea typeface="맑은 고딕"/>
              </a:rPr>
              <a:t>하락주</a:t>
            </a:r>
            <a:r>
              <a:rPr lang="ko-KR" altLang="en-US" dirty="0">
                <a:ea typeface="맑은 고딕"/>
              </a:rPr>
              <a:t> 웹 </a:t>
            </a:r>
            <a:r>
              <a:rPr lang="ko-KR" altLang="en-US" dirty="0" err="1">
                <a:ea typeface="맑은 고딕"/>
              </a:rPr>
              <a:t>크롤링</a:t>
            </a:r>
            <a:endParaRPr lang="en-US" altLang="ko-KR" dirty="0"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크롤링한 데이터 </a:t>
            </a:r>
            <a:r>
              <a:rPr lang="en-US" altLang="ko-KR" dirty="0">
                <a:ea typeface="맑은 고딕"/>
              </a:rPr>
              <a:t>HEROKU </a:t>
            </a:r>
            <a:r>
              <a:rPr lang="ko-KR" altLang="en-US" dirty="0">
                <a:ea typeface="맑은 고딕"/>
              </a:rPr>
              <a:t>배포 및 카카오톡 서버 연동</a:t>
            </a:r>
            <a:endParaRPr lang="ko-KR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ea typeface="맑은 고딕"/>
              </a:rPr>
              <a:t>챗봇</a:t>
            </a:r>
            <a:r>
              <a:rPr lang="ko-KR" altLang="en-US" dirty="0">
                <a:ea typeface="맑은 고딕"/>
              </a:rPr>
              <a:t> 테스트</a:t>
            </a:r>
            <a:endParaRPr lang="en-US" altLang="ko-KR" dirty="0">
              <a:ea typeface="맑은 고딕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ea typeface="맑은 고딕"/>
                <a:hlinkClick r:id="rId3"/>
              </a:rPr>
              <a:t>코드 참고</a:t>
            </a:r>
            <a:endParaRPr lang="ko-KR" altLang="ko-KR" dirty="0"/>
          </a:p>
        </p:txBody>
      </p:sp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E29939E2-CF4A-9F0C-1CCC-0B3273557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79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코스닥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en-US" altLang="ko-KR" sz="1800" b="1" i="0" u="none" strike="noStrike" noProof="0" dirty="0" err="1"/>
                        <a:t>하락</a:t>
                      </a:r>
                      <a:r>
                        <a:rPr lang="ko-KR" sz="1800" b="1" i="0" u="none" strike="noStrike" noProof="0" dirty="0"/>
                        <a:t>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altLang="en-US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altLang="en-US" sz="1800" b="1" i="0" u="none" strike="noStrike" noProof="0" dirty="0"/>
                        <a:t>과정</a:t>
                      </a:r>
                      <a:endParaRPr lang="en-US" alt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3487811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7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웹페이지 확인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EE04B9C-F59D-B189-0976-8B70120F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8" y="1831574"/>
            <a:ext cx="5060767" cy="3030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5639D-8E3D-9164-89BF-6F3533CC0DEA}"/>
              </a:ext>
            </a:extLst>
          </p:cNvPr>
          <p:cNvSpPr txBox="1"/>
          <p:nvPr/>
        </p:nvSpPr>
        <p:spPr>
          <a:xfrm>
            <a:off x="6839066" y="1491365"/>
            <a:ext cx="4390926" cy="49901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Chrome</a:t>
            </a:r>
            <a:r>
              <a:rPr lang="ko-KR" altLang="en-US" b="1" dirty="0">
                <a:ea typeface="맑은 고딕"/>
              </a:rPr>
              <a:t> 개발자 도구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필요한 </a:t>
            </a:r>
            <a:r>
              <a:rPr lang="ko-KR" altLang="en-US" b="1" dirty="0" err="1">
                <a:ea typeface="맑은 고딕"/>
              </a:rPr>
              <a:t>컬럼명</a:t>
            </a:r>
            <a:r>
              <a:rPr lang="ko-KR" altLang="en-US" b="1" dirty="0">
                <a:ea typeface="맑은 고딕"/>
              </a:rPr>
              <a:t> 확인</a:t>
            </a:r>
            <a:endParaRPr lang="en-US" altLang="ko-KR" b="1" dirty="0">
              <a:ea typeface="맑은 고딕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/>
              <a:t>종목명</a:t>
            </a:r>
            <a:r>
              <a:rPr lang="en-US" altLang="ko-KR" dirty="0"/>
              <a:t>, </a:t>
            </a:r>
            <a:r>
              <a:rPr lang="ko-KR" altLang="en-US" dirty="0"/>
              <a:t>현재가</a:t>
            </a:r>
            <a:r>
              <a:rPr lang="en-US" altLang="ko-KR" dirty="0"/>
              <a:t>, </a:t>
            </a:r>
            <a:r>
              <a:rPr lang="ko-KR" altLang="en-US" dirty="0"/>
              <a:t>등락률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상위 </a:t>
            </a:r>
            <a:r>
              <a:rPr lang="en-US" altLang="ko-KR" b="1" dirty="0"/>
              <a:t>10</a:t>
            </a:r>
            <a:r>
              <a:rPr lang="ko-KR" altLang="en-US" b="1" dirty="0"/>
              <a:t>개 종목 리스트</a:t>
            </a:r>
            <a:endParaRPr lang="ko-KR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맑은 고딕"/>
              </a:rPr>
              <a:t>BeautifulSoup을</a:t>
            </a:r>
            <a:r>
              <a:rPr lang="ko-KR" altLang="en-US" b="1" dirty="0">
                <a:ea typeface="맑은 고딕"/>
              </a:rPr>
              <a:t> 활용해 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ea typeface="맑은 고딕"/>
              </a:rPr>
              <a:t>    웹 </a:t>
            </a:r>
            <a:r>
              <a:rPr lang="ko-KR" altLang="en-US" b="1" dirty="0" err="1">
                <a:ea typeface="맑은 고딕"/>
              </a:rPr>
              <a:t>크롤링</a:t>
            </a:r>
            <a:endParaRPr lang="en-US" altLang="ko-KR" b="1" dirty="0">
              <a:ea typeface="맑은 고딕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컬럼명의 태그 확인</a:t>
            </a:r>
            <a:endParaRPr lang="en-US" altLang="ko-KR" b="1" dirty="0">
              <a:ea typeface="맑은 고딕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주식종목</a:t>
            </a:r>
            <a:r>
              <a:rPr lang="en-US" altLang="ko-KR" b="1" dirty="0">
                <a:ea typeface="맑은 고딕"/>
              </a:rPr>
              <a:t>, </a:t>
            </a:r>
            <a:r>
              <a:rPr lang="ko-KR" altLang="en-US" b="1" dirty="0">
                <a:ea typeface="맑은 고딕"/>
              </a:rPr>
              <a:t>데이터 태그 및 속성값 확인</a:t>
            </a:r>
          </a:p>
          <a:p>
            <a:pPr>
              <a:lnSpc>
                <a:spcPct val="200000"/>
              </a:lnSpc>
            </a:pPr>
            <a:endParaRPr lang="ko-KR" altLang="en-US" dirty="0">
              <a:ea typeface="맑은 고딕"/>
            </a:endParaRPr>
          </a:p>
        </p:txBody>
      </p:sp>
      <p:pic>
        <p:nvPicPr>
          <p:cNvPr id="10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1583550-225E-F294-D4C4-ADEFA6609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35" y="5002852"/>
            <a:ext cx="2698048" cy="158586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0EEE3CA-E0FF-BC42-8299-1A4C4AE22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883" y="5003750"/>
            <a:ext cx="2300422" cy="158586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0D3698C-1825-9164-AEC2-42145E4674BD}"/>
              </a:ext>
            </a:extLst>
          </p:cNvPr>
          <p:cNvSpPr/>
          <p:nvPr/>
        </p:nvSpPr>
        <p:spPr>
          <a:xfrm>
            <a:off x="684838" y="2364517"/>
            <a:ext cx="2212142" cy="239354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976A707-39DA-DA09-045A-F78637FAC66C}"/>
              </a:ext>
            </a:extLst>
          </p:cNvPr>
          <p:cNvSpPr/>
          <p:nvPr/>
        </p:nvSpPr>
        <p:spPr>
          <a:xfrm>
            <a:off x="3508151" y="2368646"/>
            <a:ext cx="466164" cy="235902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73C34C-F93D-3DD7-D0FC-37F48E58CC5C}"/>
              </a:ext>
            </a:extLst>
          </p:cNvPr>
          <p:cNvSpPr/>
          <p:nvPr/>
        </p:nvSpPr>
        <p:spPr>
          <a:xfrm>
            <a:off x="760326" y="4989847"/>
            <a:ext cx="225792" cy="163637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85D7D5-2C37-6AB6-C2A4-16CABF89115E}"/>
              </a:ext>
            </a:extLst>
          </p:cNvPr>
          <p:cNvSpPr/>
          <p:nvPr/>
        </p:nvSpPr>
        <p:spPr>
          <a:xfrm>
            <a:off x="3476772" y="4934953"/>
            <a:ext cx="629063" cy="170919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29C32421-2C49-6640-7DB3-ECFE1A79F1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3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코스닥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en-US" altLang="ko-KR" sz="1800" b="1" i="0" u="none" strike="noStrike" noProof="0" dirty="0" err="1"/>
                        <a:t>하락</a:t>
                      </a:r>
                      <a:r>
                        <a:rPr lang="ko-KR" altLang="en-US" sz="1800" b="1" i="0" u="none" strike="noStrike" noProof="0" dirty="0"/>
                        <a:t>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sz="1800" b="1" i="0" u="none" strike="noStrike" noProof="0" dirty="0"/>
                        <a:t>과정</a:t>
                      </a:r>
                      <a:endParaRPr 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4557084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7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HEROKU 스킬 서버 연동 &amp; 스킬 서버 응답 테스트</a:t>
                      </a:r>
                      <a:endParaRPr lang="en-US" altLang="ko-Kore-KR" sz="1400"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7">
            <a:extLst>
              <a:ext uri="{FF2B5EF4-FFF2-40B4-BE49-F238E27FC236}">
                <a16:creationId xmlns:a16="http://schemas.microsoft.com/office/drawing/2014/main" id="{A10E66F5-5A15-438F-69E9-D773E3FF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91" y="2136036"/>
            <a:ext cx="3575686" cy="2470375"/>
          </a:xfrm>
          <a:prstGeom prst="rect">
            <a:avLst/>
          </a:prstGeom>
        </p:spPr>
      </p:pic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45163DE-45F7-A31B-5784-83121919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89" y="4674455"/>
            <a:ext cx="3575688" cy="1507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18FC26-B375-DD74-F149-0EB197A56404}"/>
              </a:ext>
            </a:extLst>
          </p:cNvPr>
          <p:cNvSpPr txBox="1"/>
          <p:nvPr/>
        </p:nvSpPr>
        <p:spPr>
          <a:xfrm>
            <a:off x="6096000" y="2405482"/>
            <a:ext cx="3655116" cy="2047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ea typeface="맑은 고딕"/>
              </a:rPr>
              <a:t>Heroku </a:t>
            </a:r>
            <a:r>
              <a:rPr lang="ko-KR" altLang="en-US" b="1" dirty="0">
                <a:ea typeface="맑은 고딕"/>
              </a:rPr>
              <a:t>배포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카카오톡 스킬 서버와 연동</a:t>
            </a:r>
            <a:endParaRPr 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응답 테스트 성공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E0A8572-B835-A81B-862F-185C4F47E2D4}"/>
              </a:ext>
            </a:extLst>
          </p:cNvPr>
          <p:cNvSpPr/>
          <p:nvPr/>
        </p:nvSpPr>
        <p:spPr>
          <a:xfrm>
            <a:off x="1308073" y="3330089"/>
            <a:ext cx="2999768" cy="2055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514B3BD-483E-E5DF-403C-828F69E054EE}"/>
              </a:ext>
            </a:extLst>
          </p:cNvPr>
          <p:cNvSpPr/>
          <p:nvPr/>
        </p:nvSpPr>
        <p:spPr>
          <a:xfrm>
            <a:off x="1263254" y="5574900"/>
            <a:ext cx="2224017" cy="1999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E648A5CA-E2AB-DD1D-620B-2CB80C2F3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5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 dirty="0" err="1"/>
                        <a:t>코스닥</a:t>
                      </a:r>
                      <a:r>
                        <a:rPr lang="en-US" altLang="ko-KR" sz="1800" b="1" i="0" u="none" strike="noStrike" noProof="0" dirty="0"/>
                        <a:t> </a:t>
                      </a:r>
                      <a:r>
                        <a:rPr lang="en-US" altLang="ko-KR" sz="1800" b="1" i="0" u="none" strike="noStrike" noProof="0" dirty="0" err="1"/>
                        <a:t>하락</a:t>
                      </a:r>
                      <a:r>
                        <a:rPr lang="ko-KR" altLang="en-US" sz="1800" b="1" i="0" u="none" strike="noStrike" noProof="0" dirty="0"/>
                        <a:t>주</a:t>
                      </a:r>
                      <a:r>
                        <a:rPr lang="en-US" sz="1800" b="1" i="0" u="none" strike="noStrike" noProof="0" dirty="0"/>
                        <a:t> top10 </a:t>
                      </a:r>
                      <a:r>
                        <a:rPr lang="ko-KR" sz="1800" b="1" i="0" u="none" strike="noStrike" noProof="0" dirty="0" err="1"/>
                        <a:t>크롤링</a:t>
                      </a:r>
                      <a:r>
                        <a:rPr lang="en-US" sz="1800" b="1" i="0" u="none" strike="noStrike" noProof="0" dirty="0"/>
                        <a:t> </a:t>
                      </a:r>
                      <a:r>
                        <a:rPr lang="ko-KR" sz="1800" b="1" i="0" u="none" strike="noStrike" noProof="0" dirty="0"/>
                        <a:t>과정</a:t>
                      </a:r>
                      <a:endParaRPr lang="ko-KR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시나리오 블록 스킬 적용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C9E65C-389B-7026-D9B6-55B3E04CE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16" y="1872040"/>
            <a:ext cx="3451060" cy="37681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E3F505-DEF9-770F-C830-CAFF77E42FB6}"/>
              </a:ext>
            </a:extLst>
          </p:cNvPr>
          <p:cNvSpPr txBox="1"/>
          <p:nvPr/>
        </p:nvSpPr>
        <p:spPr>
          <a:xfrm>
            <a:off x="131457" y="5761777"/>
            <a:ext cx="4171309" cy="869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설정한 스킬을 해당 블록에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ea typeface="맑은 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063BBE-CB34-3C83-3C0F-125E47B0C57F}"/>
              </a:ext>
            </a:extLst>
          </p:cNvPr>
          <p:cNvSpPr/>
          <p:nvPr/>
        </p:nvSpPr>
        <p:spPr>
          <a:xfrm>
            <a:off x="2124452" y="3122408"/>
            <a:ext cx="1631824" cy="3065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56B4C65-7EEC-C6B4-9EA9-025B53FEB76F}"/>
              </a:ext>
            </a:extLst>
          </p:cNvPr>
          <p:cNvSpPr/>
          <p:nvPr/>
        </p:nvSpPr>
        <p:spPr>
          <a:xfrm>
            <a:off x="648869" y="5175351"/>
            <a:ext cx="771735" cy="33145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4" name="Google Shape;139;gc03fc8ae2f_0_26">
            <a:extLst>
              <a:ext uri="{FF2B5EF4-FFF2-40B4-BE49-F238E27FC236}">
                <a16:creationId xmlns:a16="http://schemas.microsoft.com/office/drawing/2014/main" id="{5A587343-767C-3D74-56B3-E3A844D568E6}"/>
              </a:ext>
            </a:extLst>
          </p:cNvPr>
          <p:cNvGraphicFramePr/>
          <p:nvPr/>
        </p:nvGraphicFramePr>
        <p:xfrm>
          <a:off x="6164548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</a:t>
                      </a:r>
                      <a:r>
                        <a:rPr lang="ko-KR" altLang="en-US" sz="1400" b="1" dirty="0" err="1"/>
                        <a:t>챗봇</a:t>
                      </a:r>
                      <a:r>
                        <a:rPr lang="ko-KR" altLang="en-US" sz="1400" b="1" dirty="0"/>
                        <a:t> 시연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039E2A4-6EC0-8584-518E-CEB1E9864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48" y="1888788"/>
            <a:ext cx="2919973" cy="462855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635FDB-E0FE-3E53-B6FE-D4155881D41F}"/>
              </a:ext>
            </a:extLst>
          </p:cNvPr>
          <p:cNvSpPr/>
          <p:nvPr/>
        </p:nvSpPr>
        <p:spPr>
          <a:xfrm>
            <a:off x="6164548" y="4311127"/>
            <a:ext cx="2034572" cy="132903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5" name="Google Shape;128;gbf9ebb5319_0_42">
            <a:extLst>
              <a:ext uri="{FF2B5EF4-FFF2-40B4-BE49-F238E27FC236}">
                <a16:creationId xmlns:a16="http://schemas.microsoft.com/office/drawing/2014/main" id="{2EBC5330-52B8-4743-278D-B91F3E0217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86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4466030"/>
              </p:ext>
            </p:extLst>
          </p:nvPr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남은 잔액</a:t>
                      </a:r>
                      <a:endParaRPr lang="en-US" altLang="ko-KR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2BEECF-24B1-CF39-C7BA-27CAD14A796F}"/>
              </a:ext>
            </a:extLst>
          </p:cNvPr>
          <p:cNvSpPr txBox="1"/>
          <p:nvPr/>
        </p:nvSpPr>
        <p:spPr>
          <a:xfrm>
            <a:off x="546847" y="4644767"/>
            <a:ext cx="4975414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013C1-947F-2356-B7AB-318618FBFC5E}"/>
              </a:ext>
            </a:extLst>
          </p:cNvPr>
          <p:cNvSpPr txBox="1"/>
          <p:nvPr/>
        </p:nvSpPr>
        <p:spPr>
          <a:xfrm>
            <a:off x="7043091" y="2129218"/>
            <a:ext cx="4874173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C1A6BDF3-6CED-5964-2C88-91DDE4EC4F85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56733E9-C24D-D452-9911-99F98E2D7F63}"/>
              </a:ext>
            </a:extLst>
          </p:cNvPr>
          <p:cNvSpPr txBox="1"/>
          <p:nvPr/>
        </p:nvSpPr>
        <p:spPr>
          <a:xfrm>
            <a:off x="911276" y="2347707"/>
            <a:ext cx="8080323" cy="273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>
                <a:ea typeface="맑은 고딕"/>
              </a:rPr>
              <a:t>PostgreSQL</a:t>
            </a:r>
            <a:r>
              <a:rPr lang="ko-KR" altLang="en-US" dirty="0">
                <a:ea typeface="맑은 고딕"/>
              </a:rPr>
              <a:t>을 활용해 데이터베이스 구축</a:t>
            </a:r>
            <a:endParaRPr lang="en-US" altLang="ko-KR" dirty="0"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데이터베이스에서 가져온 데이터 </a:t>
            </a:r>
            <a:r>
              <a:rPr lang="en-US" altLang="ko-KR" dirty="0">
                <a:ea typeface="맑은 고딕"/>
              </a:rPr>
              <a:t>HEROKU </a:t>
            </a:r>
            <a:r>
              <a:rPr lang="ko-KR" altLang="en-US" dirty="0">
                <a:ea typeface="맑은 고딕"/>
              </a:rPr>
              <a:t>배포 및 카카오톡 서버 연동</a:t>
            </a:r>
            <a:endParaRPr lang="ko-KR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ea typeface="맑은 고딕"/>
              </a:rPr>
              <a:t>챗봇</a:t>
            </a:r>
            <a:r>
              <a:rPr lang="ko-KR" altLang="en-US" dirty="0">
                <a:ea typeface="맑은 고딕"/>
              </a:rPr>
              <a:t> 테스트</a:t>
            </a:r>
            <a:endParaRPr lang="en-US" altLang="ko-KR" dirty="0">
              <a:ea typeface="맑은 고딕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linkClick r:id="rId3"/>
              </a:rPr>
              <a:t>코드 참고</a:t>
            </a:r>
            <a:endParaRPr lang="ko-KR" altLang="ko-KR" dirty="0"/>
          </a:p>
        </p:txBody>
      </p:sp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BE6AD4B4-2D0B-2807-9FCA-E03F983068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2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046480"/>
            <a:ext cx="12192000" cy="5527039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74934CA7-14F3-165B-5F45-18EE8C7486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166" y="3574365"/>
            <a:ext cx="11386062" cy="0"/>
          </a:xfrm>
          <a:prstGeom prst="line">
            <a:avLst/>
          </a:prstGeom>
          <a:noFill/>
          <a:ln w="23813" cap="flat">
            <a:solidFill>
              <a:schemeClr val="tx1">
                <a:lumMod val="25000"/>
                <a:lumOff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339E9A44-2D48-FBBC-84E0-BC22CE5CA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407" y="3482527"/>
            <a:ext cx="183677" cy="1836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5AEC781B-5F2B-2FB0-76CC-4C6F52632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819" y="3482527"/>
            <a:ext cx="182365" cy="183677"/>
          </a:xfrm>
          <a:prstGeom prst="ellipse">
            <a:avLst/>
          </a:prstGeom>
          <a:solidFill>
            <a:srgbClr val="104D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8472EE4A-F067-E37F-A36F-619B0B8A1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919" y="3469909"/>
            <a:ext cx="183677" cy="183677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BF65B0A8-845C-4227-EFF8-2AF964039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051" y="3472767"/>
            <a:ext cx="183677" cy="183677"/>
          </a:xfrm>
          <a:prstGeom prst="ellipse">
            <a:avLst/>
          </a:prstGeom>
          <a:solidFill>
            <a:srgbClr val="104D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18">
            <a:extLst>
              <a:ext uri="{FF2B5EF4-FFF2-40B4-BE49-F238E27FC236}">
                <a16:creationId xmlns:a16="http://schemas.microsoft.com/office/drawing/2014/main" id="{98C0CDA7-6FFD-EB74-B411-D2D5DC9F13F0}"/>
              </a:ext>
            </a:extLst>
          </p:cNvPr>
          <p:cNvSpPr>
            <a:spLocks/>
          </p:cNvSpPr>
          <p:nvPr/>
        </p:nvSpPr>
        <p:spPr bwMode="auto">
          <a:xfrm>
            <a:off x="1033553" y="2426687"/>
            <a:ext cx="775383" cy="877717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Freeform 40">
            <a:extLst>
              <a:ext uri="{FF2B5EF4-FFF2-40B4-BE49-F238E27FC236}">
                <a16:creationId xmlns:a16="http://schemas.microsoft.com/office/drawing/2014/main" id="{441116C9-648A-8C38-C024-050F6FAC2558}"/>
              </a:ext>
            </a:extLst>
          </p:cNvPr>
          <p:cNvSpPr>
            <a:spLocks noEditPoints="1"/>
          </p:cNvSpPr>
          <p:nvPr/>
        </p:nvSpPr>
        <p:spPr bwMode="auto">
          <a:xfrm>
            <a:off x="1198060" y="2614768"/>
            <a:ext cx="435425" cy="327310"/>
          </a:xfrm>
          <a:custGeom>
            <a:avLst/>
            <a:gdLst>
              <a:gd name="T0" fmla="*/ 132 w 256"/>
              <a:gd name="T1" fmla="*/ 123 h 192"/>
              <a:gd name="T2" fmla="*/ 106 w 256"/>
              <a:gd name="T3" fmla="*/ 111 h 192"/>
              <a:gd name="T4" fmla="*/ 104 w 256"/>
              <a:gd name="T5" fmla="*/ 96 h 192"/>
              <a:gd name="T6" fmla="*/ 118 w 256"/>
              <a:gd name="T7" fmla="*/ 72 h 192"/>
              <a:gd name="T8" fmla="*/ 119 w 256"/>
              <a:gd name="T9" fmla="*/ 72 h 192"/>
              <a:gd name="T10" fmla="*/ 124 w 256"/>
              <a:gd name="T11" fmla="*/ 68 h 192"/>
              <a:gd name="T12" fmla="*/ 126 w 256"/>
              <a:gd name="T13" fmla="*/ 54 h 192"/>
              <a:gd name="T14" fmla="*/ 121 w 256"/>
              <a:gd name="T15" fmla="*/ 49 h 192"/>
              <a:gd name="T16" fmla="*/ 122 w 256"/>
              <a:gd name="T17" fmla="*/ 48 h 192"/>
              <a:gd name="T18" fmla="*/ 122 w 256"/>
              <a:gd name="T19" fmla="*/ 43 h 192"/>
              <a:gd name="T20" fmla="*/ 123 w 256"/>
              <a:gd name="T21" fmla="*/ 39 h 192"/>
              <a:gd name="T22" fmla="*/ 120 w 256"/>
              <a:gd name="T23" fmla="*/ 24 h 192"/>
              <a:gd name="T24" fmla="*/ 111 w 256"/>
              <a:gd name="T25" fmla="*/ 11 h 192"/>
              <a:gd name="T26" fmla="*/ 88 w 256"/>
              <a:gd name="T27" fmla="*/ 0 h 192"/>
              <a:gd name="T28" fmla="*/ 76 w 256"/>
              <a:gd name="T29" fmla="*/ 5 h 192"/>
              <a:gd name="T30" fmla="*/ 72 w 256"/>
              <a:gd name="T31" fmla="*/ 4 h 192"/>
              <a:gd name="T32" fmla="*/ 52 w 256"/>
              <a:gd name="T33" fmla="*/ 14 h 192"/>
              <a:gd name="T34" fmla="*/ 46 w 256"/>
              <a:gd name="T35" fmla="*/ 28 h 192"/>
              <a:gd name="T36" fmla="*/ 44 w 256"/>
              <a:gd name="T37" fmla="*/ 38 h 192"/>
              <a:gd name="T38" fmla="*/ 45 w 256"/>
              <a:gd name="T39" fmla="*/ 49 h 192"/>
              <a:gd name="T40" fmla="*/ 41 w 256"/>
              <a:gd name="T41" fmla="*/ 54 h 192"/>
              <a:gd name="T42" fmla="*/ 43 w 256"/>
              <a:gd name="T43" fmla="*/ 68 h 192"/>
              <a:gd name="T44" fmla="*/ 48 w 256"/>
              <a:gd name="T45" fmla="*/ 72 h 192"/>
              <a:gd name="T46" fmla="*/ 49 w 256"/>
              <a:gd name="T47" fmla="*/ 72 h 192"/>
              <a:gd name="T48" fmla="*/ 63 w 256"/>
              <a:gd name="T49" fmla="*/ 96 h 192"/>
              <a:gd name="T50" fmla="*/ 61 w 256"/>
              <a:gd name="T51" fmla="*/ 111 h 192"/>
              <a:gd name="T52" fmla="*/ 35 w 256"/>
              <a:gd name="T53" fmla="*/ 123 h 192"/>
              <a:gd name="T54" fmla="*/ 0 w 256"/>
              <a:gd name="T55" fmla="*/ 155 h 192"/>
              <a:gd name="T56" fmla="*/ 0 w 256"/>
              <a:gd name="T57" fmla="*/ 179 h 192"/>
              <a:gd name="T58" fmla="*/ 14 w 256"/>
              <a:gd name="T59" fmla="*/ 192 h 192"/>
              <a:gd name="T60" fmla="*/ 153 w 256"/>
              <a:gd name="T61" fmla="*/ 192 h 192"/>
              <a:gd name="T62" fmla="*/ 167 w 256"/>
              <a:gd name="T63" fmla="*/ 179 h 192"/>
              <a:gd name="T64" fmla="*/ 167 w 256"/>
              <a:gd name="T65" fmla="*/ 155 h 192"/>
              <a:gd name="T66" fmla="*/ 132 w 256"/>
              <a:gd name="T67" fmla="*/ 123 h 192"/>
              <a:gd name="T68" fmla="*/ 228 w 256"/>
              <a:gd name="T69" fmla="*/ 137 h 192"/>
              <a:gd name="T70" fmla="*/ 207 w 256"/>
              <a:gd name="T71" fmla="*/ 131 h 192"/>
              <a:gd name="T72" fmla="*/ 204 w 256"/>
              <a:gd name="T73" fmla="*/ 127 h 192"/>
              <a:gd name="T74" fmla="*/ 203 w 256"/>
              <a:gd name="T75" fmla="*/ 120 h 192"/>
              <a:gd name="T76" fmla="*/ 237 w 256"/>
              <a:gd name="T77" fmla="*/ 110 h 192"/>
              <a:gd name="T78" fmla="*/ 224 w 256"/>
              <a:gd name="T79" fmla="*/ 85 h 192"/>
              <a:gd name="T80" fmla="*/ 219 w 256"/>
              <a:gd name="T81" fmla="*/ 45 h 192"/>
              <a:gd name="T82" fmla="*/ 201 w 256"/>
              <a:gd name="T83" fmla="*/ 35 h 192"/>
              <a:gd name="T84" fmla="*/ 201 w 256"/>
              <a:gd name="T85" fmla="*/ 36 h 192"/>
              <a:gd name="T86" fmla="*/ 201 w 256"/>
              <a:gd name="T87" fmla="*/ 36 h 192"/>
              <a:gd name="T88" fmla="*/ 201 w 256"/>
              <a:gd name="T89" fmla="*/ 35 h 192"/>
              <a:gd name="T90" fmla="*/ 201 w 256"/>
              <a:gd name="T91" fmla="*/ 35 h 192"/>
              <a:gd name="T92" fmla="*/ 182 w 256"/>
              <a:gd name="T93" fmla="*/ 29 h 192"/>
              <a:gd name="T94" fmla="*/ 157 w 256"/>
              <a:gd name="T95" fmla="*/ 46 h 192"/>
              <a:gd name="T96" fmla="*/ 151 w 256"/>
              <a:gd name="T97" fmla="*/ 85 h 192"/>
              <a:gd name="T98" fmla="*/ 137 w 256"/>
              <a:gd name="T99" fmla="*/ 111 h 192"/>
              <a:gd name="T100" fmla="*/ 173 w 256"/>
              <a:gd name="T101" fmla="*/ 120 h 192"/>
              <a:gd name="T102" fmla="*/ 173 w 256"/>
              <a:gd name="T103" fmla="*/ 127 h 192"/>
              <a:gd name="T104" fmla="*/ 170 w 256"/>
              <a:gd name="T105" fmla="*/ 131 h 192"/>
              <a:gd name="T106" fmla="*/ 167 w 256"/>
              <a:gd name="T107" fmla="*/ 132 h 192"/>
              <a:gd name="T108" fmla="*/ 176 w 256"/>
              <a:gd name="T109" fmla="*/ 155 h 192"/>
              <a:gd name="T110" fmla="*/ 176 w 256"/>
              <a:gd name="T111" fmla="*/ 179 h 192"/>
              <a:gd name="T112" fmla="*/ 172 w 256"/>
              <a:gd name="T113" fmla="*/ 192 h 192"/>
              <a:gd name="T114" fmla="*/ 245 w 256"/>
              <a:gd name="T115" fmla="*/ 192 h 192"/>
              <a:gd name="T116" fmla="*/ 256 w 256"/>
              <a:gd name="T117" fmla="*/ 182 h 192"/>
              <a:gd name="T118" fmla="*/ 256 w 256"/>
              <a:gd name="T119" fmla="*/ 157 h 192"/>
              <a:gd name="T120" fmla="*/ 228 w 256"/>
              <a:gd name="T121" fmla="*/ 13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6" h="192">
                <a:moveTo>
                  <a:pt x="132" y="123"/>
                </a:moveTo>
                <a:cubicBezTo>
                  <a:pt x="127" y="121"/>
                  <a:pt x="116" y="115"/>
                  <a:pt x="106" y="111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11" y="90"/>
                  <a:pt x="117" y="81"/>
                  <a:pt x="118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22" y="72"/>
                  <a:pt x="124" y="70"/>
                  <a:pt x="124" y="68"/>
                </a:cubicBezTo>
                <a:cubicBezTo>
                  <a:pt x="126" y="54"/>
                  <a:pt x="126" y="54"/>
                  <a:pt x="126" y="54"/>
                </a:cubicBezTo>
                <a:cubicBezTo>
                  <a:pt x="127" y="51"/>
                  <a:pt x="124" y="49"/>
                  <a:pt x="121" y="49"/>
                </a:cubicBezTo>
                <a:cubicBezTo>
                  <a:pt x="122" y="49"/>
                  <a:pt x="122" y="49"/>
                  <a:pt x="122" y="48"/>
                </a:cubicBezTo>
                <a:cubicBezTo>
                  <a:pt x="122" y="47"/>
                  <a:pt x="122" y="45"/>
                  <a:pt x="122" y="43"/>
                </a:cubicBezTo>
                <a:cubicBezTo>
                  <a:pt x="122" y="42"/>
                  <a:pt x="122" y="41"/>
                  <a:pt x="123" y="39"/>
                </a:cubicBezTo>
                <a:cubicBezTo>
                  <a:pt x="123" y="33"/>
                  <a:pt x="122" y="27"/>
                  <a:pt x="120" y="24"/>
                </a:cubicBezTo>
                <a:cubicBezTo>
                  <a:pt x="118" y="19"/>
                  <a:pt x="115" y="15"/>
                  <a:pt x="111" y="11"/>
                </a:cubicBezTo>
                <a:cubicBezTo>
                  <a:pt x="104" y="4"/>
                  <a:pt x="96" y="0"/>
                  <a:pt x="88" y="0"/>
                </a:cubicBezTo>
                <a:cubicBezTo>
                  <a:pt x="84" y="0"/>
                  <a:pt x="80" y="2"/>
                  <a:pt x="76" y="5"/>
                </a:cubicBezTo>
                <a:cubicBezTo>
                  <a:pt x="74" y="4"/>
                  <a:pt x="73" y="4"/>
                  <a:pt x="72" y="4"/>
                </a:cubicBezTo>
                <a:cubicBezTo>
                  <a:pt x="66" y="4"/>
                  <a:pt x="58" y="8"/>
                  <a:pt x="52" y="14"/>
                </a:cubicBezTo>
                <a:cubicBezTo>
                  <a:pt x="49" y="19"/>
                  <a:pt x="47" y="23"/>
                  <a:pt x="46" y="28"/>
                </a:cubicBezTo>
                <a:cubicBezTo>
                  <a:pt x="45" y="31"/>
                  <a:pt x="44" y="34"/>
                  <a:pt x="44" y="38"/>
                </a:cubicBezTo>
                <a:cubicBezTo>
                  <a:pt x="44" y="42"/>
                  <a:pt x="44" y="46"/>
                  <a:pt x="45" y="49"/>
                </a:cubicBezTo>
                <a:cubicBezTo>
                  <a:pt x="43" y="49"/>
                  <a:pt x="41" y="51"/>
                  <a:pt x="41" y="54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70"/>
                  <a:pt x="46" y="72"/>
                  <a:pt x="48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51" y="82"/>
                  <a:pt x="57" y="90"/>
                  <a:pt x="63" y="96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51" y="115"/>
                  <a:pt x="41" y="121"/>
                  <a:pt x="35" y="123"/>
                </a:cubicBezTo>
                <a:cubicBezTo>
                  <a:pt x="23" y="128"/>
                  <a:pt x="0" y="135"/>
                  <a:pt x="0" y="155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86"/>
                  <a:pt x="6" y="192"/>
                  <a:pt x="14" y="192"/>
                </a:cubicBezTo>
                <a:cubicBezTo>
                  <a:pt x="153" y="192"/>
                  <a:pt x="153" y="192"/>
                  <a:pt x="153" y="192"/>
                </a:cubicBezTo>
                <a:cubicBezTo>
                  <a:pt x="161" y="192"/>
                  <a:pt x="167" y="186"/>
                  <a:pt x="167" y="179"/>
                </a:cubicBezTo>
                <a:cubicBezTo>
                  <a:pt x="167" y="172"/>
                  <a:pt x="167" y="155"/>
                  <a:pt x="167" y="155"/>
                </a:cubicBezTo>
                <a:cubicBezTo>
                  <a:pt x="167" y="135"/>
                  <a:pt x="144" y="128"/>
                  <a:pt x="132" y="123"/>
                </a:cubicBezTo>
                <a:close/>
                <a:moveTo>
                  <a:pt x="228" y="137"/>
                </a:moveTo>
                <a:cubicBezTo>
                  <a:pt x="223" y="135"/>
                  <a:pt x="215" y="134"/>
                  <a:pt x="207" y="131"/>
                </a:cubicBezTo>
                <a:cubicBezTo>
                  <a:pt x="206" y="130"/>
                  <a:pt x="204" y="129"/>
                  <a:pt x="204" y="127"/>
                </a:cubicBezTo>
                <a:cubicBezTo>
                  <a:pt x="203" y="120"/>
                  <a:pt x="203" y="120"/>
                  <a:pt x="203" y="120"/>
                </a:cubicBezTo>
                <a:cubicBezTo>
                  <a:pt x="223" y="119"/>
                  <a:pt x="237" y="110"/>
                  <a:pt x="237" y="110"/>
                </a:cubicBezTo>
                <a:cubicBezTo>
                  <a:pt x="230" y="101"/>
                  <a:pt x="226" y="97"/>
                  <a:pt x="224" y="85"/>
                </a:cubicBezTo>
                <a:cubicBezTo>
                  <a:pt x="221" y="71"/>
                  <a:pt x="226" y="58"/>
                  <a:pt x="219" y="45"/>
                </a:cubicBezTo>
                <a:cubicBezTo>
                  <a:pt x="213" y="33"/>
                  <a:pt x="201" y="35"/>
                  <a:pt x="201" y="35"/>
                </a:cubicBezTo>
                <a:cubicBezTo>
                  <a:pt x="201" y="36"/>
                  <a:pt x="201" y="36"/>
                  <a:pt x="201" y="36"/>
                </a:cubicBezTo>
                <a:cubicBezTo>
                  <a:pt x="201" y="36"/>
                  <a:pt x="201" y="36"/>
                  <a:pt x="201" y="36"/>
                </a:cubicBezTo>
                <a:cubicBezTo>
                  <a:pt x="201" y="35"/>
                  <a:pt x="201" y="35"/>
                  <a:pt x="201" y="35"/>
                </a:cubicBezTo>
                <a:cubicBezTo>
                  <a:pt x="201" y="35"/>
                  <a:pt x="201" y="35"/>
                  <a:pt x="201" y="35"/>
                </a:cubicBezTo>
                <a:cubicBezTo>
                  <a:pt x="201" y="35"/>
                  <a:pt x="200" y="26"/>
                  <a:pt x="182" y="29"/>
                </a:cubicBezTo>
                <a:cubicBezTo>
                  <a:pt x="174" y="30"/>
                  <a:pt x="163" y="32"/>
                  <a:pt x="157" y="46"/>
                </a:cubicBezTo>
                <a:cubicBezTo>
                  <a:pt x="150" y="60"/>
                  <a:pt x="152" y="77"/>
                  <a:pt x="151" y="85"/>
                </a:cubicBezTo>
                <a:cubicBezTo>
                  <a:pt x="149" y="92"/>
                  <a:pt x="149" y="102"/>
                  <a:pt x="137" y="111"/>
                </a:cubicBezTo>
                <a:cubicBezTo>
                  <a:pt x="137" y="111"/>
                  <a:pt x="149" y="121"/>
                  <a:pt x="173" y="120"/>
                </a:cubicBezTo>
                <a:cubicBezTo>
                  <a:pt x="173" y="127"/>
                  <a:pt x="173" y="127"/>
                  <a:pt x="173" y="127"/>
                </a:cubicBezTo>
                <a:cubicBezTo>
                  <a:pt x="173" y="128"/>
                  <a:pt x="171" y="130"/>
                  <a:pt x="170" y="131"/>
                </a:cubicBezTo>
                <a:cubicBezTo>
                  <a:pt x="169" y="131"/>
                  <a:pt x="168" y="131"/>
                  <a:pt x="167" y="132"/>
                </a:cubicBezTo>
                <a:cubicBezTo>
                  <a:pt x="172" y="137"/>
                  <a:pt x="176" y="145"/>
                  <a:pt x="176" y="155"/>
                </a:cubicBezTo>
                <a:cubicBezTo>
                  <a:pt x="176" y="179"/>
                  <a:pt x="176" y="179"/>
                  <a:pt x="176" y="179"/>
                </a:cubicBezTo>
                <a:cubicBezTo>
                  <a:pt x="176" y="184"/>
                  <a:pt x="175" y="188"/>
                  <a:pt x="172" y="192"/>
                </a:cubicBezTo>
                <a:cubicBezTo>
                  <a:pt x="245" y="192"/>
                  <a:pt x="245" y="192"/>
                  <a:pt x="245" y="192"/>
                </a:cubicBezTo>
                <a:cubicBezTo>
                  <a:pt x="251" y="192"/>
                  <a:pt x="256" y="187"/>
                  <a:pt x="256" y="182"/>
                </a:cubicBezTo>
                <a:cubicBezTo>
                  <a:pt x="256" y="176"/>
                  <a:pt x="256" y="157"/>
                  <a:pt x="256" y="157"/>
                </a:cubicBezTo>
                <a:cubicBezTo>
                  <a:pt x="256" y="141"/>
                  <a:pt x="239" y="140"/>
                  <a:pt x="228" y="1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E3930DB9-A15E-B436-4F41-6D80DA659045}"/>
              </a:ext>
            </a:extLst>
          </p:cNvPr>
          <p:cNvSpPr>
            <a:spLocks/>
          </p:cNvSpPr>
          <p:nvPr/>
        </p:nvSpPr>
        <p:spPr bwMode="auto">
          <a:xfrm>
            <a:off x="7130660" y="2426686"/>
            <a:ext cx="775383" cy="877717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F2DE4F7-E9C1-638E-F313-83D1605B5414}"/>
              </a:ext>
            </a:extLst>
          </p:cNvPr>
          <p:cNvSpPr>
            <a:spLocks noEditPoints="1"/>
          </p:cNvSpPr>
          <p:nvPr/>
        </p:nvSpPr>
        <p:spPr bwMode="auto">
          <a:xfrm>
            <a:off x="7316670" y="2556998"/>
            <a:ext cx="442832" cy="442832"/>
          </a:xfrm>
          <a:custGeom>
            <a:avLst/>
            <a:gdLst>
              <a:gd name="T0" fmla="*/ 184 w 260"/>
              <a:gd name="T1" fmla="*/ 106 h 260"/>
              <a:gd name="T2" fmla="*/ 193 w 260"/>
              <a:gd name="T3" fmla="*/ 143 h 260"/>
              <a:gd name="T4" fmla="*/ 117 w 260"/>
              <a:gd name="T5" fmla="*/ 219 h 260"/>
              <a:gd name="T6" fmla="*/ 42 w 260"/>
              <a:gd name="T7" fmla="*/ 143 h 260"/>
              <a:gd name="T8" fmla="*/ 117 w 260"/>
              <a:gd name="T9" fmla="*/ 66 h 260"/>
              <a:gd name="T10" fmla="*/ 154 w 260"/>
              <a:gd name="T11" fmla="*/ 76 h 260"/>
              <a:gd name="T12" fmla="*/ 183 w 260"/>
              <a:gd name="T13" fmla="*/ 46 h 260"/>
              <a:gd name="T14" fmla="*/ 117 w 260"/>
              <a:gd name="T15" fmla="*/ 25 h 260"/>
              <a:gd name="T16" fmla="*/ 0 w 260"/>
              <a:gd name="T17" fmla="*/ 143 h 260"/>
              <a:gd name="T18" fmla="*/ 117 w 260"/>
              <a:gd name="T19" fmla="*/ 260 h 260"/>
              <a:gd name="T20" fmla="*/ 233 w 260"/>
              <a:gd name="T21" fmla="*/ 143 h 260"/>
              <a:gd name="T22" fmla="*/ 213 w 260"/>
              <a:gd name="T23" fmla="*/ 77 h 260"/>
              <a:gd name="T24" fmla="*/ 184 w 260"/>
              <a:gd name="T25" fmla="*/ 106 h 260"/>
              <a:gd name="T26" fmla="*/ 225 w 260"/>
              <a:gd name="T27" fmla="*/ 35 h 260"/>
              <a:gd name="T28" fmla="*/ 225 w 260"/>
              <a:gd name="T29" fmla="*/ 35 h 260"/>
              <a:gd name="T30" fmla="*/ 225 w 260"/>
              <a:gd name="T31" fmla="*/ 0 h 260"/>
              <a:gd name="T32" fmla="*/ 203 w 260"/>
              <a:gd name="T33" fmla="*/ 23 h 260"/>
              <a:gd name="T34" fmla="*/ 203 w 260"/>
              <a:gd name="T35" fmla="*/ 46 h 260"/>
              <a:gd name="T36" fmla="*/ 139 w 260"/>
              <a:gd name="T37" fmla="*/ 111 h 260"/>
              <a:gd name="T38" fmla="*/ 117 w 260"/>
              <a:gd name="T39" fmla="*/ 104 h 260"/>
              <a:gd name="T40" fmla="*/ 79 w 260"/>
              <a:gd name="T41" fmla="*/ 143 h 260"/>
              <a:gd name="T42" fmla="*/ 117 w 260"/>
              <a:gd name="T43" fmla="*/ 181 h 260"/>
              <a:gd name="T44" fmla="*/ 155 w 260"/>
              <a:gd name="T45" fmla="*/ 143 h 260"/>
              <a:gd name="T46" fmla="*/ 150 w 260"/>
              <a:gd name="T47" fmla="*/ 123 h 260"/>
              <a:gd name="T48" fmla="*/ 215 w 260"/>
              <a:gd name="T49" fmla="*/ 58 h 260"/>
              <a:gd name="T50" fmla="*/ 237 w 260"/>
              <a:gd name="T51" fmla="*/ 58 h 260"/>
              <a:gd name="T52" fmla="*/ 260 w 260"/>
              <a:gd name="T53" fmla="*/ 35 h 260"/>
              <a:gd name="T54" fmla="*/ 225 w 260"/>
              <a:gd name="T55" fmla="*/ 35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60" h="260">
                <a:moveTo>
                  <a:pt x="184" y="106"/>
                </a:moveTo>
                <a:cubicBezTo>
                  <a:pt x="190" y="117"/>
                  <a:pt x="193" y="129"/>
                  <a:pt x="193" y="143"/>
                </a:cubicBezTo>
                <a:cubicBezTo>
                  <a:pt x="193" y="185"/>
                  <a:pt x="159" y="219"/>
                  <a:pt x="117" y="219"/>
                </a:cubicBezTo>
                <a:cubicBezTo>
                  <a:pt x="76" y="219"/>
                  <a:pt x="42" y="185"/>
                  <a:pt x="42" y="143"/>
                </a:cubicBezTo>
                <a:cubicBezTo>
                  <a:pt x="42" y="100"/>
                  <a:pt x="76" y="66"/>
                  <a:pt x="117" y="66"/>
                </a:cubicBezTo>
                <a:cubicBezTo>
                  <a:pt x="131" y="66"/>
                  <a:pt x="143" y="70"/>
                  <a:pt x="154" y="76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65" y="33"/>
                  <a:pt x="141" y="25"/>
                  <a:pt x="117" y="25"/>
                </a:cubicBezTo>
                <a:cubicBezTo>
                  <a:pt x="52" y="25"/>
                  <a:pt x="0" y="78"/>
                  <a:pt x="0" y="143"/>
                </a:cubicBezTo>
                <a:cubicBezTo>
                  <a:pt x="0" y="207"/>
                  <a:pt x="52" y="260"/>
                  <a:pt x="117" y="260"/>
                </a:cubicBezTo>
                <a:cubicBezTo>
                  <a:pt x="181" y="260"/>
                  <a:pt x="233" y="207"/>
                  <a:pt x="233" y="143"/>
                </a:cubicBezTo>
                <a:cubicBezTo>
                  <a:pt x="233" y="118"/>
                  <a:pt x="226" y="96"/>
                  <a:pt x="213" y="77"/>
                </a:cubicBezTo>
                <a:cubicBezTo>
                  <a:pt x="184" y="106"/>
                  <a:pt x="184" y="106"/>
                  <a:pt x="184" y="106"/>
                </a:cubicBezTo>
                <a:close/>
                <a:moveTo>
                  <a:pt x="225" y="35"/>
                </a:moveTo>
                <a:cubicBezTo>
                  <a:pt x="225" y="35"/>
                  <a:pt x="225" y="35"/>
                  <a:pt x="225" y="35"/>
                </a:cubicBezTo>
                <a:cubicBezTo>
                  <a:pt x="225" y="0"/>
                  <a:pt x="225" y="0"/>
                  <a:pt x="225" y="0"/>
                </a:cubicBezTo>
                <a:cubicBezTo>
                  <a:pt x="203" y="23"/>
                  <a:pt x="203" y="23"/>
                  <a:pt x="203" y="23"/>
                </a:cubicBezTo>
                <a:cubicBezTo>
                  <a:pt x="203" y="46"/>
                  <a:pt x="203" y="46"/>
                  <a:pt x="203" y="46"/>
                </a:cubicBezTo>
                <a:cubicBezTo>
                  <a:pt x="139" y="111"/>
                  <a:pt x="139" y="111"/>
                  <a:pt x="139" y="111"/>
                </a:cubicBezTo>
                <a:cubicBezTo>
                  <a:pt x="133" y="106"/>
                  <a:pt x="125" y="104"/>
                  <a:pt x="117" y="104"/>
                </a:cubicBezTo>
                <a:cubicBezTo>
                  <a:pt x="96" y="104"/>
                  <a:pt x="79" y="121"/>
                  <a:pt x="79" y="143"/>
                </a:cubicBezTo>
                <a:cubicBezTo>
                  <a:pt x="79" y="164"/>
                  <a:pt x="96" y="181"/>
                  <a:pt x="117" y="181"/>
                </a:cubicBezTo>
                <a:cubicBezTo>
                  <a:pt x="138" y="181"/>
                  <a:pt x="155" y="164"/>
                  <a:pt x="155" y="143"/>
                </a:cubicBezTo>
                <a:cubicBezTo>
                  <a:pt x="155" y="136"/>
                  <a:pt x="154" y="129"/>
                  <a:pt x="150" y="123"/>
                </a:cubicBezTo>
                <a:cubicBezTo>
                  <a:pt x="215" y="58"/>
                  <a:pt x="215" y="58"/>
                  <a:pt x="215" y="58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60" y="35"/>
                  <a:pt x="260" y="35"/>
                  <a:pt x="260" y="35"/>
                </a:cubicBezTo>
                <a:cubicBezTo>
                  <a:pt x="225" y="35"/>
                  <a:pt x="225" y="35"/>
                  <a:pt x="22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8C78DE4A-2B50-E305-B431-1A7A091F6F3F}"/>
              </a:ext>
            </a:extLst>
          </p:cNvPr>
          <p:cNvSpPr>
            <a:spLocks/>
          </p:cNvSpPr>
          <p:nvPr/>
        </p:nvSpPr>
        <p:spPr bwMode="auto">
          <a:xfrm>
            <a:off x="4103130" y="2434044"/>
            <a:ext cx="775383" cy="877717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803345C-D00D-A51A-EC5F-655B6FB69F2C}"/>
              </a:ext>
            </a:extLst>
          </p:cNvPr>
          <p:cNvSpPr txBox="1">
            <a:spLocks/>
          </p:cNvSpPr>
          <p:nvPr/>
        </p:nvSpPr>
        <p:spPr>
          <a:xfrm>
            <a:off x="750997" y="1919371"/>
            <a:ext cx="1764975" cy="44639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계좌 개설 </a:t>
            </a:r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수수료 비교</a:t>
            </a:r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기초 상식</a:t>
            </a:r>
            <a:endParaRPr lang="en-GB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9F5FB24-FCD1-267C-3754-E3DA518B89B9}"/>
              </a:ext>
            </a:extLst>
          </p:cNvPr>
          <p:cNvSpPr txBox="1">
            <a:spLocks/>
          </p:cNvSpPr>
          <p:nvPr/>
        </p:nvSpPr>
        <p:spPr>
          <a:xfrm>
            <a:off x="371429" y="1327805"/>
            <a:ext cx="2342965" cy="51780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1. 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주식이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처음이신가요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dirty="0">
              <a:latin typeface="Arial" panose="020B0604020202020204" pitchFamily="34" charset="0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A6404E1-347B-3BD5-D5BC-6385AA90AB2E}"/>
              </a:ext>
            </a:extLst>
          </p:cNvPr>
          <p:cNvSpPr txBox="1">
            <a:spLocks/>
          </p:cNvSpPr>
          <p:nvPr/>
        </p:nvSpPr>
        <p:spPr>
          <a:xfrm>
            <a:off x="2882612" y="1458121"/>
            <a:ext cx="3261473" cy="29770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3. </a:t>
            </a:r>
            <a:r>
              <a:rPr lang="ko-KR" altLang="en-US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원하는 종목 시세를</a:t>
            </a:r>
            <a:br>
              <a:rPr lang="en-US" altLang="ko-KR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   </a:t>
            </a:r>
            <a:r>
              <a:rPr lang="ko-KR" altLang="en-US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알고 </a:t>
            </a:r>
            <a:r>
              <a:rPr lang="ko-KR" altLang="en-US" dirty="0" err="1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싶으신가요</a:t>
            </a:r>
            <a:r>
              <a:rPr lang="en-US" altLang="ko-KR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?</a:t>
            </a:r>
            <a:endParaRPr lang="en-GB" altLang="ko-KR" dirty="0">
              <a:latin typeface="Arial" panose="020B0604020202020204" pitchFamily="34" charset="0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467FAFC2-71B9-DCB4-1BAB-D7ED07A02304}"/>
              </a:ext>
            </a:extLst>
          </p:cNvPr>
          <p:cNvSpPr txBox="1">
            <a:spLocks/>
          </p:cNvSpPr>
          <p:nvPr/>
        </p:nvSpPr>
        <p:spPr>
          <a:xfrm>
            <a:off x="6509644" y="1473026"/>
            <a:ext cx="2085250" cy="29770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5. </a:t>
            </a:r>
            <a:r>
              <a:rPr lang="ko-KR" altLang="en-US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꼭 알아야 할 뉴스</a:t>
            </a:r>
            <a:r>
              <a:rPr lang="en-US" altLang="ko-KR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이슈</a:t>
            </a:r>
            <a:endParaRPr lang="en-GB" altLang="ko-KR" dirty="0">
              <a:latin typeface="Arial" panose="020B0604020202020204" pitchFamily="34" charset="0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2F22422F-1CAE-DF0D-ED66-448C24148F77}"/>
              </a:ext>
            </a:extLst>
          </p:cNvPr>
          <p:cNvSpPr>
            <a:spLocks/>
          </p:cNvSpPr>
          <p:nvPr/>
        </p:nvSpPr>
        <p:spPr bwMode="auto">
          <a:xfrm rot="10800000">
            <a:off x="2563263" y="3881277"/>
            <a:ext cx="775383" cy="877717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2D2B78D2-9399-5388-395B-3CC2BB0415F7}"/>
              </a:ext>
            </a:extLst>
          </p:cNvPr>
          <p:cNvSpPr>
            <a:spLocks/>
          </p:cNvSpPr>
          <p:nvPr/>
        </p:nvSpPr>
        <p:spPr bwMode="auto">
          <a:xfrm rot="10800000">
            <a:off x="5622270" y="3881277"/>
            <a:ext cx="775383" cy="877717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Freeform 63">
            <a:extLst>
              <a:ext uri="{FF2B5EF4-FFF2-40B4-BE49-F238E27FC236}">
                <a16:creationId xmlns:a16="http://schemas.microsoft.com/office/drawing/2014/main" id="{08CCF184-4942-8D2A-ECBE-BD3810F20EC5}"/>
              </a:ext>
            </a:extLst>
          </p:cNvPr>
          <p:cNvSpPr>
            <a:spLocks noEditPoints="1"/>
          </p:cNvSpPr>
          <p:nvPr/>
        </p:nvSpPr>
        <p:spPr bwMode="auto">
          <a:xfrm>
            <a:off x="5821226" y="4174435"/>
            <a:ext cx="388032" cy="388032"/>
          </a:xfrm>
          <a:custGeom>
            <a:avLst/>
            <a:gdLst>
              <a:gd name="T0" fmla="*/ 85 w 228"/>
              <a:gd name="T1" fmla="*/ 104 h 228"/>
              <a:gd name="T2" fmla="*/ 119 w 228"/>
              <a:gd name="T3" fmla="*/ 104 h 228"/>
              <a:gd name="T4" fmla="*/ 142 w 228"/>
              <a:gd name="T5" fmla="*/ 81 h 228"/>
              <a:gd name="T6" fmla="*/ 142 w 228"/>
              <a:gd name="T7" fmla="*/ 24 h 228"/>
              <a:gd name="T8" fmla="*/ 119 w 228"/>
              <a:gd name="T9" fmla="*/ 0 h 228"/>
              <a:gd name="T10" fmla="*/ 24 w 228"/>
              <a:gd name="T11" fmla="*/ 0 h 228"/>
              <a:gd name="T12" fmla="*/ 0 w 228"/>
              <a:gd name="T13" fmla="*/ 24 h 228"/>
              <a:gd name="T14" fmla="*/ 0 w 228"/>
              <a:gd name="T15" fmla="*/ 81 h 228"/>
              <a:gd name="T16" fmla="*/ 24 w 228"/>
              <a:gd name="T17" fmla="*/ 104 h 228"/>
              <a:gd name="T18" fmla="*/ 46 w 228"/>
              <a:gd name="T19" fmla="*/ 104 h 228"/>
              <a:gd name="T20" fmla="*/ 46 w 228"/>
              <a:gd name="T21" fmla="*/ 142 h 228"/>
              <a:gd name="T22" fmla="*/ 85 w 228"/>
              <a:gd name="T23" fmla="*/ 104 h 228"/>
              <a:gd name="T24" fmla="*/ 31 w 228"/>
              <a:gd name="T25" fmla="*/ 32 h 228"/>
              <a:gd name="T26" fmla="*/ 112 w 228"/>
              <a:gd name="T27" fmla="*/ 32 h 228"/>
              <a:gd name="T28" fmla="*/ 112 w 228"/>
              <a:gd name="T29" fmla="*/ 46 h 228"/>
              <a:gd name="T30" fmla="*/ 31 w 228"/>
              <a:gd name="T31" fmla="*/ 46 h 228"/>
              <a:gd name="T32" fmla="*/ 31 w 228"/>
              <a:gd name="T33" fmla="*/ 32 h 228"/>
              <a:gd name="T34" fmla="*/ 31 w 228"/>
              <a:gd name="T35" fmla="*/ 73 h 228"/>
              <a:gd name="T36" fmla="*/ 31 w 228"/>
              <a:gd name="T37" fmla="*/ 59 h 228"/>
              <a:gd name="T38" fmla="*/ 113 w 228"/>
              <a:gd name="T39" fmla="*/ 59 h 228"/>
              <a:gd name="T40" fmla="*/ 113 w 228"/>
              <a:gd name="T41" fmla="*/ 73 h 228"/>
              <a:gd name="T42" fmla="*/ 31 w 228"/>
              <a:gd name="T43" fmla="*/ 73 h 228"/>
              <a:gd name="T44" fmla="*/ 201 w 228"/>
              <a:gd name="T45" fmla="*/ 70 h 228"/>
              <a:gd name="T46" fmla="*/ 157 w 228"/>
              <a:gd name="T47" fmla="*/ 70 h 228"/>
              <a:gd name="T48" fmla="*/ 157 w 228"/>
              <a:gd name="T49" fmla="*/ 80 h 228"/>
              <a:gd name="T50" fmla="*/ 119 w 228"/>
              <a:gd name="T51" fmla="*/ 119 h 228"/>
              <a:gd name="T52" fmla="*/ 91 w 228"/>
              <a:gd name="T53" fmla="*/ 119 h 228"/>
              <a:gd name="T54" fmla="*/ 69 w 228"/>
              <a:gd name="T55" fmla="*/ 140 h 228"/>
              <a:gd name="T56" fmla="*/ 69 w 228"/>
              <a:gd name="T57" fmla="*/ 159 h 228"/>
              <a:gd name="T58" fmla="*/ 95 w 228"/>
              <a:gd name="T59" fmla="*/ 186 h 228"/>
              <a:gd name="T60" fmla="*/ 133 w 228"/>
              <a:gd name="T61" fmla="*/ 186 h 228"/>
              <a:gd name="T62" fmla="*/ 177 w 228"/>
              <a:gd name="T63" fmla="*/ 228 h 228"/>
              <a:gd name="T64" fmla="*/ 177 w 228"/>
              <a:gd name="T65" fmla="*/ 186 h 228"/>
              <a:gd name="T66" fmla="*/ 201 w 228"/>
              <a:gd name="T67" fmla="*/ 186 h 228"/>
              <a:gd name="T68" fmla="*/ 228 w 228"/>
              <a:gd name="T69" fmla="*/ 159 h 228"/>
              <a:gd name="T70" fmla="*/ 228 w 228"/>
              <a:gd name="T71" fmla="*/ 96 h 228"/>
              <a:gd name="T72" fmla="*/ 201 w 228"/>
              <a:gd name="T73" fmla="*/ 7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28">
                <a:moveTo>
                  <a:pt x="85" y="104"/>
                </a:moveTo>
                <a:cubicBezTo>
                  <a:pt x="119" y="104"/>
                  <a:pt x="119" y="104"/>
                  <a:pt x="119" y="104"/>
                </a:cubicBezTo>
                <a:cubicBezTo>
                  <a:pt x="132" y="104"/>
                  <a:pt x="142" y="94"/>
                  <a:pt x="142" y="8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2" y="11"/>
                  <a:pt x="132" y="0"/>
                  <a:pt x="119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94"/>
                  <a:pt x="11" y="104"/>
                  <a:pt x="24" y="104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6" y="142"/>
                  <a:pt x="46" y="142"/>
                  <a:pt x="46" y="142"/>
                </a:cubicBezTo>
                <a:lnTo>
                  <a:pt x="85" y="104"/>
                </a:lnTo>
                <a:close/>
                <a:moveTo>
                  <a:pt x="31" y="32"/>
                </a:moveTo>
                <a:cubicBezTo>
                  <a:pt x="112" y="32"/>
                  <a:pt x="112" y="32"/>
                  <a:pt x="112" y="32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32"/>
                  <a:pt x="31" y="32"/>
                  <a:pt x="31" y="32"/>
                </a:cubicBezTo>
                <a:close/>
                <a:moveTo>
                  <a:pt x="31" y="73"/>
                </a:moveTo>
                <a:cubicBezTo>
                  <a:pt x="31" y="59"/>
                  <a:pt x="31" y="59"/>
                  <a:pt x="31" y="59"/>
                </a:cubicBezTo>
                <a:cubicBezTo>
                  <a:pt x="113" y="59"/>
                  <a:pt x="113" y="59"/>
                  <a:pt x="113" y="59"/>
                </a:cubicBezTo>
                <a:cubicBezTo>
                  <a:pt x="113" y="73"/>
                  <a:pt x="113" y="73"/>
                  <a:pt x="113" y="73"/>
                </a:cubicBezTo>
                <a:lnTo>
                  <a:pt x="31" y="73"/>
                </a:lnTo>
                <a:close/>
                <a:moveTo>
                  <a:pt x="201" y="70"/>
                </a:moveTo>
                <a:cubicBezTo>
                  <a:pt x="157" y="70"/>
                  <a:pt x="157" y="70"/>
                  <a:pt x="157" y="70"/>
                </a:cubicBezTo>
                <a:cubicBezTo>
                  <a:pt x="157" y="80"/>
                  <a:pt x="157" y="80"/>
                  <a:pt x="157" y="80"/>
                </a:cubicBezTo>
                <a:cubicBezTo>
                  <a:pt x="157" y="101"/>
                  <a:pt x="140" y="119"/>
                  <a:pt x="119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69" y="140"/>
                  <a:pt x="69" y="140"/>
                  <a:pt x="69" y="140"/>
                </a:cubicBezTo>
                <a:cubicBezTo>
                  <a:pt x="69" y="159"/>
                  <a:pt x="69" y="159"/>
                  <a:pt x="69" y="159"/>
                </a:cubicBezTo>
                <a:cubicBezTo>
                  <a:pt x="69" y="174"/>
                  <a:pt x="81" y="186"/>
                  <a:pt x="95" y="186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7" y="186"/>
                  <a:pt x="177" y="186"/>
                  <a:pt x="177" y="186"/>
                </a:cubicBezTo>
                <a:cubicBezTo>
                  <a:pt x="201" y="186"/>
                  <a:pt x="201" y="186"/>
                  <a:pt x="201" y="186"/>
                </a:cubicBezTo>
                <a:cubicBezTo>
                  <a:pt x="216" y="186"/>
                  <a:pt x="228" y="174"/>
                  <a:pt x="228" y="159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28" y="82"/>
                  <a:pt x="216" y="70"/>
                  <a:pt x="201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B23B0AE-CFDE-ED2F-6EC2-C258DDF0C54F}"/>
              </a:ext>
            </a:extLst>
          </p:cNvPr>
          <p:cNvSpPr txBox="1">
            <a:spLocks/>
          </p:cNvSpPr>
          <p:nvPr/>
        </p:nvSpPr>
        <p:spPr>
          <a:xfrm>
            <a:off x="1995850" y="5468857"/>
            <a:ext cx="1908545" cy="44639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주식 용어 해설 </a:t>
            </a:r>
            <a:endParaRPr lang="en-GB" altLang="ko-KR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9283E92-233A-0B98-F08B-025E7C6063BB}"/>
              </a:ext>
            </a:extLst>
          </p:cNvPr>
          <p:cNvSpPr txBox="1">
            <a:spLocks/>
          </p:cNvSpPr>
          <p:nvPr/>
        </p:nvSpPr>
        <p:spPr>
          <a:xfrm>
            <a:off x="1863870" y="4986526"/>
            <a:ext cx="2172509" cy="29770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2. </a:t>
            </a:r>
            <a:r>
              <a:rPr lang="ko-KR" altLang="en-US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모르는 용어가 있으세요</a:t>
            </a:r>
            <a:r>
              <a:rPr lang="en-US" altLang="ko-KR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?</a:t>
            </a:r>
            <a:endParaRPr lang="en-GB" altLang="ko-KR" dirty="0">
              <a:latin typeface="Arial" panose="020B0604020202020204" pitchFamily="34" charset="0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EB5BAD0F-79E5-86CF-1831-4D6783247B5A}"/>
              </a:ext>
            </a:extLst>
          </p:cNvPr>
          <p:cNvSpPr txBox="1">
            <a:spLocks/>
          </p:cNvSpPr>
          <p:nvPr/>
        </p:nvSpPr>
        <p:spPr>
          <a:xfrm>
            <a:off x="4462681" y="4986208"/>
            <a:ext cx="3094559" cy="29770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ea typeface="에스코어 드림 1 Thin" panose="020B0403030302020204"/>
                <a:cs typeface="Arial" panose="020B0604020202020204" pitchFamily="34" charset="0"/>
              </a:rPr>
              <a:t>4. </a:t>
            </a:r>
            <a:r>
              <a:rPr lang="ko-KR" altLang="en-US" dirty="0">
                <a:latin typeface="Arial" panose="020B0604020202020204" pitchFamily="34" charset="0"/>
                <a:ea typeface="에스코어 드림 1 Thin" panose="020B0403030302020204"/>
                <a:cs typeface="Arial" panose="020B0604020202020204" pitchFamily="34" charset="0"/>
              </a:rPr>
              <a:t>현재 인기 많은 종목 알려드릴까요</a:t>
            </a:r>
            <a:r>
              <a:rPr lang="en-US" altLang="ko-KR" dirty="0">
                <a:latin typeface="Arial" panose="020B0604020202020204" pitchFamily="34" charset="0"/>
                <a:ea typeface="에스코어 드림 1 Thin" panose="020B0403030302020204"/>
                <a:cs typeface="Arial" panose="020B0604020202020204" pitchFamily="34" charset="0"/>
              </a:rPr>
              <a:t>?</a:t>
            </a:r>
            <a:endParaRPr lang="en-GB" altLang="ko-KR" dirty="0">
              <a:latin typeface="Arial" panose="020B0604020202020204" pitchFamily="34" charset="0"/>
              <a:ea typeface="에스코어 드림 1 Thin" panose="020B0403030302020204"/>
              <a:cs typeface="Arial" panose="020B0604020202020204" pitchFamily="34" charset="0"/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865A39B-EC1B-779D-B0D8-D0DA815DA337}"/>
              </a:ext>
            </a:extLst>
          </p:cNvPr>
          <p:cNvSpPr txBox="1">
            <a:spLocks/>
          </p:cNvSpPr>
          <p:nvPr/>
        </p:nvSpPr>
        <p:spPr>
          <a:xfrm>
            <a:off x="3616566" y="1906373"/>
            <a:ext cx="1764975" cy="44639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코스피</a:t>
            </a:r>
            <a:endParaRPr lang="en-US" altLang="ko-KR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  <a:p>
            <a:pPr marL="171450" indent="-171450" algn="ctr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코스닥</a:t>
            </a:r>
            <a:endParaRPr lang="en-GB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0C25048-B5C6-09F5-9682-5694934BE0F6}"/>
              </a:ext>
            </a:extLst>
          </p:cNvPr>
          <p:cNvSpPr txBox="1">
            <a:spLocks/>
          </p:cNvSpPr>
          <p:nvPr/>
        </p:nvSpPr>
        <p:spPr>
          <a:xfrm>
            <a:off x="5615695" y="5448970"/>
            <a:ext cx="1187126" cy="8922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거래 상위</a:t>
            </a:r>
            <a:endParaRPr lang="en-US" altLang="ko-KR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 err="1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상승주</a:t>
            </a:r>
            <a:endParaRPr lang="en-US" altLang="ko-KR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 err="1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하락주</a:t>
            </a:r>
            <a:endParaRPr lang="en-US" altLang="ko-KR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인기 검색 종목</a:t>
            </a:r>
            <a:endParaRPr lang="en-GB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458F9B69-0A18-8101-FFF5-CF377E5072CD}"/>
              </a:ext>
            </a:extLst>
          </p:cNvPr>
          <p:cNvSpPr txBox="1">
            <a:spLocks/>
          </p:cNvSpPr>
          <p:nvPr/>
        </p:nvSpPr>
        <p:spPr>
          <a:xfrm>
            <a:off x="7233188" y="1971807"/>
            <a:ext cx="1313525" cy="39395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err="1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돈키레터</a:t>
            </a:r>
            <a:endParaRPr lang="en-US" altLang="ko-KR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뉴스</a:t>
            </a:r>
            <a:endParaRPr lang="en-US" altLang="ko-KR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2" name="Freeform 63">
            <a:extLst>
              <a:ext uri="{FF2B5EF4-FFF2-40B4-BE49-F238E27FC236}">
                <a16:creationId xmlns:a16="http://schemas.microsoft.com/office/drawing/2014/main" id="{173139E4-D198-9B35-39C5-752890348F6E}"/>
              </a:ext>
            </a:extLst>
          </p:cNvPr>
          <p:cNvSpPr>
            <a:spLocks noEditPoints="1"/>
          </p:cNvSpPr>
          <p:nvPr/>
        </p:nvSpPr>
        <p:spPr bwMode="auto">
          <a:xfrm>
            <a:off x="2756107" y="4174435"/>
            <a:ext cx="388032" cy="388032"/>
          </a:xfrm>
          <a:custGeom>
            <a:avLst/>
            <a:gdLst>
              <a:gd name="T0" fmla="*/ 85 w 228"/>
              <a:gd name="T1" fmla="*/ 104 h 228"/>
              <a:gd name="T2" fmla="*/ 119 w 228"/>
              <a:gd name="T3" fmla="*/ 104 h 228"/>
              <a:gd name="T4" fmla="*/ 142 w 228"/>
              <a:gd name="T5" fmla="*/ 81 h 228"/>
              <a:gd name="T6" fmla="*/ 142 w 228"/>
              <a:gd name="T7" fmla="*/ 24 h 228"/>
              <a:gd name="T8" fmla="*/ 119 w 228"/>
              <a:gd name="T9" fmla="*/ 0 h 228"/>
              <a:gd name="T10" fmla="*/ 24 w 228"/>
              <a:gd name="T11" fmla="*/ 0 h 228"/>
              <a:gd name="T12" fmla="*/ 0 w 228"/>
              <a:gd name="T13" fmla="*/ 24 h 228"/>
              <a:gd name="T14" fmla="*/ 0 w 228"/>
              <a:gd name="T15" fmla="*/ 81 h 228"/>
              <a:gd name="T16" fmla="*/ 24 w 228"/>
              <a:gd name="T17" fmla="*/ 104 h 228"/>
              <a:gd name="T18" fmla="*/ 46 w 228"/>
              <a:gd name="T19" fmla="*/ 104 h 228"/>
              <a:gd name="T20" fmla="*/ 46 w 228"/>
              <a:gd name="T21" fmla="*/ 142 h 228"/>
              <a:gd name="T22" fmla="*/ 85 w 228"/>
              <a:gd name="T23" fmla="*/ 104 h 228"/>
              <a:gd name="T24" fmla="*/ 31 w 228"/>
              <a:gd name="T25" fmla="*/ 32 h 228"/>
              <a:gd name="T26" fmla="*/ 112 w 228"/>
              <a:gd name="T27" fmla="*/ 32 h 228"/>
              <a:gd name="T28" fmla="*/ 112 w 228"/>
              <a:gd name="T29" fmla="*/ 46 h 228"/>
              <a:gd name="T30" fmla="*/ 31 w 228"/>
              <a:gd name="T31" fmla="*/ 46 h 228"/>
              <a:gd name="T32" fmla="*/ 31 w 228"/>
              <a:gd name="T33" fmla="*/ 32 h 228"/>
              <a:gd name="T34" fmla="*/ 31 w 228"/>
              <a:gd name="T35" fmla="*/ 73 h 228"/>
              <a:gd name="T36" fmla="*/ 31 w 228"/>
              <a:gd name="T37" fmla="*/ 59 h 228"/>
              <a:gd name="T38" fmla="*/ 113 w 228"/>
              <a:gd name="T39" fmla="*/ 59 h 228"/>
              <a:gd name="T40" fmla="*/ 113 w 228"/>
              <a:gd name="T41" fmla="*/ 73 h 228"/>
              <a:gd name="T42" fmla="*/ 31 w 228"/>
              <a:gd name="T43" fmla="*/ 73 h 228"/>
              <a:gd name="T44" fmla="*/ 201 w 228"/>
              <a:gd name="T45" fmla="*/ 70 h 228"/>
              <a:gd name="T46" fmla="*/ 157 w 228"/>
              <a:gd name="T47" fmla="*/ 70 h 228"/>
              <a:gd name="T48" fmla="*/ 157 w 228"/>
              <a:gd name="T49" fmla="*/ 80 h 228"/>
              <a:gd name="T50" fmla="*/ 119 w 228"/>
              <a:gd name="T51" fmla="*/ 119 h 228"/>
              <a:gd name="T52" fmla="*/ 91 w 228"/>
              <a:gd name="T53" fmla="*/ 119 h 228"/>
              <a:gd name="T54" fmla="*/ 69 w 228"/>
              <a:gd name="T55" fmla="*/ 140 h 228"/>
              <a:gd name="T56" fmla="*/ 69 w 228"/>
              <a:gd name="T57" fmla="*/ 159 h 228"/>
              <a:gd name="T58" fmla="*/ 95 w 228"/>
              <a:gd name="T59" fmla="*/ 186 h 228"/>
              <a:gd name="T60" fmla="*/ 133 w 228"/>
              <a:gd name="T61" fmla="*/ 186 h 228"/>
              <a:gd name="T62" fmla="*/ 177 w 228"/>
              <a:gd name="T63" fmla="*/ 228 h 228"/>
              <a:gd name="T64" fmla="*/ 177 w 228"/>
              <a:gd name="T65" fmla="*/ 186 h 228"/>
              <a:gd name="T66" fmla="*/ 201 w 228"/>
              <a:gd name="T67" fmla="*/ 186 h 228"/>
              <a:gd name="T68" fmla="*/ 228 w 228"/>
              <a:gd name="T69" fmla="*/ 159 h 228"/>
              <a:gd name="T70" fmla="*/ 228 w 228"/>
              <a:gd name="T71" fmla="*/ 96 h 228"/>
              <a:gd name="T72" fmla="*/ 201 w 228"/>
              <a:gd name="T73" fmla="*/ 7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28">
                <a:moveTo>
                  <a:pt x="85" y="104"/>
                </a:moveTo>
                <a:cubicBezTo>
                  <a:pt x="119" y="104"/>
                  <a:pt x="119" y="104"/>
                  <a:pt x="119" y="104"/>
                </a:cubicBezTo>
                <a:cubicBezTo>
                  <a:pt x="132" y="104"/>
                  <a:pt x="142" y="94"/>
                  <a:pt x="142" y="8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2" y="11"/>
                  <a:pt x="132" y="0"/>
                  <a:pt x="119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94"/>
                  <a:pt x="11" y="104"/>
                  <a:pt x="24" y="104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6" y="142"/>
                  <a:pt x="46" y="142"/>
                  <a:pt x="46" y="142"/>
                </a:cubicBezTo>
                <a:lnTo>
                  <a:pt x="85" y="104"/>
                </a:lnTo>
                <a:close/>
                <a:moveTo>
                  <a:pt x="31" y="32"/>
                </a:moveTo>
                <a:cubicBezTo>
                  <a:pt x="112" y="32"/>
                  <a:pt x="112" y="32"/>
                  <a:pt x="112" y="32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32"/>
                  <a:pt x="31" y="32"/>
                  <a:pt x="31" y="32"/>
                </a:cubicBezTo>
                <a:close/>
                <a:moveTo>
                  <a:pt x="31" y="73"/>
                </a:moveTo>
                <a:cubicBezTo>
                  <a:pt x="31" y="59"/>
                  <a:pt x="31" y="59"/>
                  <a:pt x="31" y="59"/>
                </a:cubicBezTo>
                <a:cubicBezTo>
                  <a:pt x="113" y="59"/>
                  <a:pt x="113" y="59"/>
                  <a:pt x="113" y="59"/>
                </a:cubicBezTo>
                <a:cubicBezTo>
                  <a:pt x="113" y="73"/>
                  <a:pt x="113" y="73"/>
                  <a:pt x="113" y="73"/>
                </a:cubicBezTo>
                <a:lnTo>
                  <a:pt x="31" y="73"/>
                </a:lnTo>
                <a:close/>
                <a:moveTo>
                  <a:pt x="201" y="70"/>
                </a:moveTo>
                <a:cubicBezTo>
                  <a:pt x="157" y="70"/>
                  <a:pt x="157" y="70"/>
                  <a:pt x="157" y="70"/>
                </a:cubicBezTo>
                <a:cubicBezTo>
                  <a:pt x="157" y="80"/>
                  <a:pt x="157" y="80"/>
                  <a:pt x="157" y="80"/>
                </a:cubicBezTo>
                <a:cubicBezTo>
                  <a:pt x="157" y="101"/>
                  <a:pt x="140" y="119"/>
                  <a:pt x="119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69" y="140"/>
                  <a:pt x="69" y="140"/>
                  <a:pt x="69" y="140"/>
                </a:cubicBezTo>
                <a:cubicBezTo>
                  <a:pt x="69" y="159"/>
                  <a:pt x="69" y="159"/>
                  <a:pt x="69" y="159"/>
                </a:cubicBezTo>
                <a:cubicBezTo>
                  <a:pt x="69" y="174"/>
                  <a:pt x="81" y="186"/>
                  <a:pt x="95" y="186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7" y="186"/>
                  <a:pt x="177" y="186"/>
                  <a:pt x="177" y="186"/>
                </a:cubicBezTo>
                <a:cubicBezTo>
                  <a:pt x="201" y="186"/>
                  <a:pt x="201" y="186"/>
                  <a:pt x="201" y="186"/>
                </a:cubicBezTo>
                <a:cubicBezTo>
                  <a:pt x="216" y="186"/>
                  <a:pt x="228" y="174"/>
                  <a:pt x="228" y="159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28" y="82"/>
                  <a:pt x="216" y="70"/>
                  <a:pt x="201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81608B8-3568-BAD7-F33F-A125F39F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61" y="2592192"/>
            <a:ext cx="386138" cy="368602"/>
          </a:xfrm>
          <a:prstGeom prst="rect">
            <a:avLst/>
          </a:prstGeom>
        </p:spPr>
      </p:pic>
      <p:graphicFrame>
        <p:nvGraphicFramePr>
          <p:cNvPr id="34" name="Google Shape;128;gbf9ebb5319_0_42">
            <a:extLst>
              <a:ext uri="{FF2B5EF4-FFF2-40B4-BE49-F238E27FC236}">
                <a16:creationId xmlns:a16="http://schemas.microsoft.com/office/drawing/2014/main" id="{B19C9384-93BB-030C-D815-D852E46B7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9153378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분석 개요</a:t>
                      </a:r>
                      <a:endParaRPr sz="16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과정 및 결과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구성원 및 자료 출처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945036"/>
              </p:ext>
            </p:extLst>
          </p:nvPr>
        </p:nvGraphicFramePr>
        <p:xfrm>
          <a:off x="276324" y="548989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시나리오 구성 개요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Oval 11">
            <a:extLst>
              <a:ext uri="{FF2B5EF4-FFF2-40B4-BE49-F238E27FC236}">
                <a16:creationId xmlns:a16="http://schemas.microsoft.com/office/drawing/2014/main" id="{529E8847-9F22-FF5B-5BF6-B285484B0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0431" y="3469909"/>
            <a:ext cx="183677" cy="183677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Oval 13">
            <a:extLst>
              <a:ext uri="{FF2B5EF4-FFF2-40B4-BE49-F238E27FC236}">
                <a16:creationId xmlns:a16="http://schemas.microsoft.com/office/drawing/2014/main" id="{D178FBE3-884F-8C7B-A3C8-0469E8376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9563" y="3472767"/>
            <a:ext cx="183677" cy="183677"/>
          </a:xfrm>
          <a:prstGeom prst="ellipse">
            <a:avLst/>
          </a:prstGeom>
          <a:solidFill>
            <a:srgbClr val="104D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F19FD027-0822-164A-1D92-CC7633BE5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943" y="3469909"/>
            <a:ext cx="183677" cy="183677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Freeform 18">
            <a:extLst>
              <a:ext uri="{FF2B5EF4-FFF2-40B4-BE49-F238E27FC236}">
                <a16:creationId xmlns:a16="http://schemas.microsoft.com/office/drawing/2014/main" id="{BE20D272-FF04-8013-7548-A91E0E03BE78}"/>
              </a:ext>
            </a:extLst>
          </p:cNvPr>
          <p:cNvSpPr>
            <a:spLocks/>
          </p:cNvSpPr>
          <p:nvPr/>
        </p:nvSpPr>
        <p:spPr bwMode="auto">
          <a:xfrm>
            <a:off x="10222363" y="2426687"/>
            <a:ext cx="775383" cy="877717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FB1A9F34-2405-43CD-2A94-46B1C2078CFC}"/>
              </a:ext>
            </a:extLst>
          </p:cNvPr>
          <p:cNvSpPr txBox="1">
            <a:spLocks/>
          </p:cNvSpPr>
          <p:nvPr/>
        </p:nvSpPr>
        <p:spPr>
          <a:xfrm>
            <a:off x="8996827" y="1398766"/>
            <a:ext cx="3261473" cy="29770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7. </a:t>
            </a:r>
            <a:r>
              <a:rPr lang="ko-KR" altLang="en-US" dirty="0">
                <a:latin typeface="Arial" panose="020B0604020202020204" pitchFamily="34" charset="0"/>
                <a:ea typeface="에스코어 드림 6 Bold" panose="020B0703030302020204" pitchFamily="34" charset="-127"/>
                <a:cs typeface="Arial" panose="020B0604020202020204" pitchFamily="34" charset="0"/>
              </a:rPr>
              <a:t>평점 남기기</a:t>
            </a:r>
            <a:endParaRPr lang="en-GB" altLang="ko-KR" dirty="0">
              <a:latin typeface="Arial" panose="020B0604020202020204" pitchFamily="34" charset="0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44" name="Freeform 18">
            <a:extLst>
              <a:ext uri="{FF2B5EF4-FFF2-40B4-BE49-F238E27FC236}">
                <a16:creationId xmlns:a16="http://schemas.microsoft.com/office/drawing/2014/main" id="{7B9466A7-795B-AEB4-A5B5-C4D9E42F8B19}"/>
              </a:ext>
            </a:extLst>
          </p:cNvPr>
          <p:cNvSpPr>
            <a:spLocks/>
          </p:cNvSpPr>
          <p:nvPr/>
        </p:nvSpPr>
        <p:spPr bwMode="auto">
          <a:xfrm rot="10800000">
            <a:off x="8681276" y="3881277"/>
            <a:ext cx="775383" cy="877717"/>
          </a:xfrm>
          <a:custGeom>
            <a:avLst/>
            <a:gdLst>
              <a:gd name="T0" fmla="*/ 448 w 500"/>
              <a:gd name="T1" fmla="*/ 0 h 566"/>
              <a:gd name="T2" fmla="*/ 52 w 500"/>
              <a:gd name="T3" fmla="*/ 0 h 566"/>
              <a:gd name="T4" fmla="*/ 0 w 500"/>
              <a:gd name="T5" fmla="*/ 52 h 566"/>
              <a:gd name="T6" fmla="*/ 0 w 500"/>
              <a:gd name="T7" fmla="*/ 448 h 566"/>
              <a:gd name="T8" fmla="*/ 52 w 500"/>
              <a:gd name="T9" fmla="*/ 500 h 566"/>
              <a:gd name="T10" fmla="*/ 173 w 500"/>
              <a:gd name="T11" fmla="*/ 500 h 566"/>
              <a:gd name="T12" fmla="*/ 250 w 500"/>
              <a:gd name="T13" fmla="*/ 566 h 566"/>
              <a:gd name="T14" fmla="*/ 327 w 500"/>
              <a:gd name="T15" fmla="*/ 500 h 566"/>
              <a:gd name="T16" fmla="*/ 448 w 500"/>
              <a:gd name="T17" fmla="*/ 500 h 566"/>
              <a:gd name="T18" fmla="*/ 500 w 500"/>
              <a:gd name="T19" fmla="*/ 448 h 566"/>
              <a:gd name="T20" fmla="*/ 500 w 500"/>
              <a:gd name="T21" fmla="*/ 52 h 566"/>
              <a:gd name="T22" fmla="*/ 448 w 500"/>
              <a:gd name="T23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0" h="566">
                <a:moveTo>
                  <a:pt x="448" y="0"/>
                </a:moveTo>
                <a:cubicBezTo>
                  <a:pt x="52" y="0"/>
                  <a:pt x="52" y="0"/>
                  <a:pt x="52" y="0"/>
                </a:cubicBezTo>
                <a:cubicBezTo>
                  <a:pt x="24" y="0"/>
                  <a:pt x="0" y="23"/>
                  <a:pt x="0" y="52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77"/>
                  <a:pt x="24" y="500"/>
                  <a:pt x="52" y="500"/>
                </a:cubicBezTo>
                <a:cubicBezTo>
                  <a:pt x="173" y="500"/>
                  <a:pt x="173" y="500"/>
                  <a:pt x="173" y="500"/>
                </a:cubicBezTo>
                <a:cubicBezTo>
                  <a:pt x="250" y="566"/>
                  <a:pt x="250" y="566"/>
                  <a:pt x="250" y="566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448" y="500"/>
                  <a:pt x="448" y="500"/>
                  <a:pt x="448" y="500"/>
                </a:cubicBezTo>
                <a:cubicBezTo>
                  <a:pt x="477" y="500"/>
                  <a:pt x="500" y="477"/>
                  <a:pt x="500" y="448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23"/>
                  <a:pt x="477" y="0"/>
                  <a:pt x="44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Freeform 63">
            <a:extLst>
              <a:ext uri="{FF2B5EF4-FFF2-40B4-BE49-F238E27FC236}">
                <a16:creationId xmlns:a16="http://schemas.microsoft.com/office/drawing/2014/main" id="{7350A6FB-4C13-0544-1E93-22D12EA20745}"/>
              </a:ext>
            </a:extLst>
          </p:cNvPr>
          <p:cNvSpPr>
            <a:spLocks noEditPoints="1"/>
          </p:cNvSpPr>
          <p:nvPr/>
        </p:nvSpPr>
        <p:spPr bwMode="auto">
          <a:xfrm>
            <a:off x="8880232" y="4174435"/>
            <a:ext cx="388032" cy="388032"/>
          </a:xfrm>
          <a:custGeom>
            <a:avLst/>
            <a:gdLst>
              <a:gd name="T0" fmla="*/ 85 w 228"/>
              <a:gd name="T1" fmla="*/ 104 h 228"/>
              <a:gd name="T2" fmla="*/ 119 w 228"/>
              <a:gd name="T3" fmla="*/ 104 h 228"/>
              <a:gd name="T4" fmla="*/ 142 w 228"/>
              <a:gd name="T5" fmla="*/ 81 h 228"/>
              <a:gd name="T6" fmla="*/ 142 w 228"/>
              <a:gd name="T7" fmla="*/ 24 h 228"/>
              <a:gd name="T8" fmla="*/ 119 w 228"/>
              <a:gd name="T9" fmla="*/ 0 h 228"/>
              <a:gd name="T10" fmla="*/ 24 w 228"/>
              <a:gd name="T11" fmla="*/ 0 h 228"/>
              <a:gd name="T12" fmla="*/ 0 w 228"/>
              <a:gd name="T13" fmla="*/ 24 h 228"/>
              <a:gd name="T14" fmla="*/ 0 w 228"/>
              <a:gd name="T15" fmla="*/ 81 h 228"/>
              <a:gd name="T16" fmla="*/ 24 w 228"/>
              <a:gd name="T17" fmla="*/ 104 h 228"/>
              <a:gd name="T18" fmla="*/ 46 w 228"/>
              <a:gd name="T19" fmla="*/ 104 h 228"/>
              <a:gd name="T20" fmla="*/ 46 w 228"/>
              <a:gd name="T21" fmla="*/ 142 h 228"/>
              <a:gd name="T22" fmla="*/ 85 w 228"/>
              <a:gd name="T23" fmla="*/ 104 h 228"/>
              <a:gd name="T24" fmla="*/ 31 w 228"/>
              <a:gd name="T25" fmla="*/ 32 h 228"/>
              <a:gd name="T26" fmla="*/ 112 w 228"/>
              <a:gd name="T27" fmla="*/ 32 h 228"/>
              <a:gd name="T28" fmla="*/ 112 w 228"/>
              <a:gd name="T29" fmla="*/ 46 h 228"/>
              <a:gd name="T30" fmla="*/ 31 w 228"/>
              <a:gd name="T31" fmla="*/ 46 h 228"/>
              <a:gd name="T32" fmla="*/ 31 w 228"/>
              <a:gd name="T33" fmla="*/ 32 h 228"/>
              <a:gd name="T34" fmla="*/ 31 w 228"/>
              <a:gd name="T35" fmla="*/ 73 h 228"/>
              <a:gd name="T36" fmla="*/ 31 w 228"/>
              <a:gd name="T37" fmla="*/ 59 h 228"/>
              <a:gd name="T38" fmla="*/ 113 w 228"/>
              <a:gd name="T39" fmla="*/ 59 h 228"/>
              <a:gd name="T40" fmla="*/ 113 w 228"/>
              <a:gd name="T41" fmla="*/ 73 h 228"/>
              <a:gd name="T42" fmla="*/ 31 w 228"/>
              <a:gd name="T43" fmla="*/ 73 h 228"/>
              <a:gd name="T44" fmla="*/ 201 w 228"/>
              <a:gd name="T45" fmla="*/ 70 h 228"/>
              <a:gd name="T46" fmla="*/ 157 w 228"/>
              <a:gd name="T47" fmla="*/ 70 h 228"/>
              <a:gd name="T48" fmla="*/ 157 w 228"/>
              <a:gd name="T49" fmla="*/ 80 h 228"/>
              <a:gd name="T50" fmla="*/ 119 w 228"/>
              <a:gd name="T51" fmla="*/ 119 h 228"/>
              <a:gd name="T52" fmla="*/ 91 w 228"/>
              <a:gd name="T53" fmla="*/ 119 h 228"/>
              <a:gd name="T54" fmla="*/ 69 w 228"/>
              <a:gd name="T55" fmla="*/ 140 h 228"/>
              <a:gd name="T56" fmla="*/ 69 w 228"/>
              <a:gd name="T57" fmla="*/ 159 h 228"/>
              <a:gd name="T58" fmla="*/ 95 w 228"/>
              <a:gd name="T59" fmla="*/ 186 h 228"/>
              <a:gd name="T60" fmla="*/ 133 w 228"/>
              <a:gd name="T61" fmla="*/ 186 h 228"/>
              <a:gd name="T62" fmla="*/ 177 w 228"/>
              <a:gd name="T63" fmla="*/ 228 h 228"/>
              <a:gd name="T64" fmla="*/ 177 w 228"/>
              <a:gd name="T65" fmla="*/ 186 h 228"/>
              <a:gd name="T66" fmla="*/ 201 w 228"/>
              <a:gd name="T67" fmla="*/ 186 h 228"/>
              <a:gd name="T68" fmla="*/ 228 w 228"/>
              <a:gd name="T69" fmla="*/ 159 h 228"/>
              <a:gd name="T70" fmla="*/ 228 w 228"/>
              <a:gd name="T71" fmla="*/ 96 h 228"/>
              <a:gd name="T72" fmla="*/ 201 w 228"/>
              <a:gd name="T73" fmla="*/ 7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28">
                <a:moveTo>
                  <a:pt x="85" y="104"/>
                </a:moveTo>
                <a:cubicBezTo>
                  <a:pt x="119" y="104"/>
                  <a:pt x="119" y="104"/>
                  <a:pt x="119" y="104"/>
                </a:cubicBezTo>
                <a:cubicBezTo>
                  <a:pt x="132" y="104"/>
                  <a:pt x="142" y="94"/>
                  <a:pt x="142" y="8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2" y="11"/>
                  <a:pt x="132" y="0"/>
                  <a:pt x="119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94"/>
                  <a:pt x="11" y="104"/>
                  <a:pt x="24" y="104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6" y="142"/>
                  <a:pt x="46" y="142"/>
                  <a:pt x="46" y="142"/>
                </a:cubicBezTo>
                <a:lnTo>
                  <a:pt x="85" y="104"/>
                </a:lnTo>
                <a:close/>
                <a:moveTo>
                  <a:pt x="31" y="32"/>
                </a:moveTo>
                <a:cubicBezTo>
                  <a:pt x="112" y="32"/>
                  <a:pt x="112" y="32"/>
                  <a:pt x="112" y="32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32"/>
                  <a:pt x="31" y="32"/>
                  <a:pt x="31" y="32"/>
                </a:cubicBezTo>
                <a:close/>
                <a:moveTo>
                  <a:pt x="31" y="73"/>
                </a:moveTo>
                <a:cubicBezTo>
                  <a:pt x="31" y="59"/>
                  <a:pt x="31" y="59"/>
                  <a:pt x="31" y="59"/>
                </a:cubicBezTo>
                <a:cubicBezTo>
                  <a:pt x="113" y="59"/>
                  <a:pt x="113" y="59"/>
                  <a:pt x="113" y="59"/>
                </a:cubicBezTo>
                <a:cubicBezTo>
                  <a:pt x="113" y="73"/>
                  <a:pt x="113" y="73"/>
                  <a:pt x="113" y="73"/>
                </a:cubicBezTo>
                <a:lnTo>
                  <a:pt x="31" y="73"/>
                </a:lnTo>
                <a:close/>
                <a:moveTo>
                  <a:pt x="201" y="70"/>
                </a:moveTo>
                <a:cubicBezTo>
                  <a:pt x="157" y="70"/>
                  <a:pt x="157" y="70"/>
                  <a:pt x="157" y="70"/>
                </a:cubicBezTo>
                <a:cubicBezTo>
                  <a:pt x="157" y="80"/>
                  <a:pt x="157" y="80"/>
                  <a:pt x="157" y="80"/>
                </a:cubicBezTo>
                <a:cubicBezTo>
                  <a:pt x="157" y="101"/>
                  <a:pt x="140" y="119"/>
                  <a:pt x="119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69" y="140"/>
                  <a:pt x="69" y="140"/>
                  <a:pt x="69" y="140"/>
                </a:cubicBezTo>
                <a:cubicBezTo>
                  <a:pt x="69" y="159"/>
                  <a:pt x="69" y="159"/>
                  <a:pt x="69" y="159"/>
                </a:cubicBezTo>
                <a:cubicBezTo>
                  <a:pt x="69" y="174"/>
                  <a:pt x="81" y="186"/>
                  <a:pt x="95" y="186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7" y="186"/>
                  <a:pt x="177" y="186"/>
                  <a:pt x="177" y="186"/>
                </a:cubicBezTo>
                <a:cubicBezTo>
                  <a:pt x="201" y="186"/>
                  <a:pt x="201" y="186"/>
                  <a:pt x="201" y="186"/>
                </a:cubicBezTo>
                <a:cubicBezTo>
                  <a:pt x="216" y="186"/>
                  <a:pt x="228" y="174"/>
                  <a:pt x="228" y="159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28" y="82"/>
                  <a:pt x="216" y="70"/>
                  <a:pt x="201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09AB4F22-943F-EF26-470F-F52D05355819}"/>
              </a:ext>
            </a:extLst>
          </p:cNvPr>
          <p:cNvSpPr txBox="1">
            <a:spLocks/>
          </p:cNvSpPr>
          <p:nvPr/>
        </p:nvSpPr>
        <p:spPr>
          <a:xfrm>
            <a:off x="7533004" y="4884598"/>
            <a:ext cx="3094559" cy="29770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Arial" panose="020B0604020202020204" pitchFamily="34" charset="0"/>
                <a:ea typeface="에스코어 드림 1 Thin" panose="020B0403030302020204"/>
                <a:cs typeface="Arial" panose="020B0604020202020204" pitchFamily="34" charset="0"/>
              </a:rPr>
              <a:t>6. </a:t>
            </a:r>
            <a:r>
              <a:rPr lang="ko-KR" altLang="en-US" dirty="0">
                <a:latin typeface="Arial" panose="020B0604020202020204" pitchFamily="34" charset="0"/>
                <a:ea typeface="에스코어 드림 1 Thin" panose="020B0403030302020204"/>
                <a:cs typeface="Arial" panose="020B0604020202020204" pitchFamily="34" charset="0"/>
              </a:rPr>
              <a:t>모의 주식 체험하기</a:t>
            </a:r>
            <a:endParaRPr lang="en-GB" altLang="ko-KR" dirty="0">
              <a:latin typeface="Arial" panose="020B0604020202020204" pitchFamily="34" charset="0"/>
              <a:ea typeface="에스코어 드림 1 Thin" panose="020B0403030302020204"/>
              <a:cs typeface="Arial" panose="020B0604020202020204" pitchFamily="34" charset="0"/>
            </a:endParaRP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47CFF781-0F16-D267-EC8F-F290BF2C1D34}"/>
              </a:ext>
            </a:extLst>
          </p:cNvPr>
          <p:cNvSpPr txBox="1">
            <a:spLocks/>
          </p:cNvSpPr>
          <p:nvPr/>
        </p:nvSpPr>
        <p:spPr>
          <a:xfrm>
            <a:off x="9730781" y="1958778"/>
            <a:ext cx="1764975" cy="44639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만족도 조사</a:t>
            </a:r>
            <a:endParaRPr lang="en-US" altLang="ko-KR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851D24D6-7266-CCFA-F4D5-B259DDD8B4BD}"/>
              </a:ext>
            </a:extLst>
          </p:cNvPr>
          <p:cNvSpPr txBox="1">
            <a:spLocks/>
          </p:cNvSpPr>
          <p:nvPr/>
        </p:nvSpPr>
        <p:spPr>
          <a:xfrm>
            <a:off x="8689869" y="5376749"/>
            <a:ext cx="966742" cy="35084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/>
                </a:solidFill>
                <a:latin typeface="Arial" panose="020B0604020202020204" pitchFamily="34" charset="0"/>
                <a:ea typeface="에스코어 드림 1 Thin" panose="020B0403030302020204" pitchFamily="34" charset="-127"/>
                <a:cs typeface="Arial" panose="020B0604020202020204" pitchFamily="34" charset="0"/>
              </a:rPr>
              <a:t>모의 투자</a:t>
            </a:r>
            <a:endParaRPr lang="en-US" altLang="ko-KR" sz="1000" b="1" dirty="0">
              <a:solidFill>
                <a:schemeClr val="tx1"/>
              </a:solidFill>
              <a:latin typeface="Arial" panose="020B0604020202020204" pitchFamily="34" charset="0"/>
              <a:ea typeface="에스코어 드림 1 Thin" panose="020B04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7C5842C-3A39-BF42-B9E7-F2DE11EC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94" y="2584835"/>
            <a:ext cx="386138" cy="36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1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남은 잔액</a:t>
                      </a:r>
                      <a:endParaRPr lang="en-US" altLang="ko-KR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GAME 테이블 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20450E-0F3C-DA15-A61C-CFC2BB353B2C}"/>
              </a:ext>
            </a:extLst>
          </p:cNvPr>
          <p:cNvSpPr txBox="1"/>
          <p:nvPr/>
        </p:nvSpPr>
        <p:spPr>
          <a:xfrm>
            <a:off x="190429" y="3368699"/>
            <a:ext cx="8146314" cy="25317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User_id</a:t>
            </a:r>
            <a:r>
              <a:rPr lang="ko-KR" altLang="en-US" dirty="0">
                <a:ea typeface="맑은 고딕"/>
              </a:rPr>
              <a:t> : 사용자의 카카오톡 고유 아이디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Balance</a:t>
            </a:r>
            <a:r>
              <a:rPr lang="ko-KR" altLang="en-US" dirty="0">
                <a:ea typeface="맑은 고딕"/>
              </a:rPr>
              <a:t> : 남은 잔액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Item</a:t>
            </a:r>
            <a:r>
              <a:rPr lang="ko-KR" altLang="en-US" dirty="0">
                <a:ea typeface="맑은 고딕"/>
              </a:rPr>
              <a:t> : 주식 종목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Shares</a:t>
            </a:r>
            <a:r>
              <a:rPr lang="ko-KR" altLang="en-US" dirty="0">
                <a:ea typeface="맑은 고딕"/>
              </a:rPr>
              <a:t>: 보유 주식수</a:t>
            </a:r>
            <a:endParaRPr lang="en-US" altLang="ko-KR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ea typeface="맑은 고딕"/>
              </a:rPr>
              <a:t>Balance</a:t>
            </a:r>
            <a:r>
              <a:rPr lang="ko-KR" altLang="en-US" b="1" dirty="0">
                <a:ea typeface="맑은 고딕"/>
              </a:rPr>
              <a:t>값이 </a:t>
            </a:r>
            <a:r>
              <a:rPr lang="en-US" altLang="ko-KR" b="1" dirty="0">
                <a:ea typeface="맑은 고딕"/>
              </a:rPr>
              <a:t>Null</a:t>
            </a:r>
            <a:r>
              <a:rPr lang="ko-KR" altLang="en-US" b="1" dirty="0">
                <a:ea typeface="맑은 고딕"/>
              </a:rPr>
              <a:t>이 아닌 값을 불러와 남은 잔액을 가져온다</a:t>
            </a:r>
            <a:r>
              <a:rPr lang="en-US" altLang="ko-KR" b="1" dirty="0">
                <a:ea typeface="맑은 고딕"/>
              </a:rPr>
              <a:t>.</a:t>
            </a:r>
            <a:endParaRPr lang="ko-KR" altLang="en-US" b="1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BEECF-24B1-CF39-C7BA-27CAD14A796F}"/>
              </a:ext>
            </a:extLst>
          </p:cNvPr>
          <p:cNvSpPr txBox="1"/>
          <p:nvPr/>
        </p:nvSpPr>
        <p:spPr>
          <a:xfrm>
            <a:off x="546847" y="4644767"/>
            <a:ext cx="4975414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013C1-947F-2356-B7AB-318618FBFC5E}"/>
              </a:ext>
            </a:extLst>
          </p:cNvPr>
          <p:cNvSpPr txBox="1"/>
          <p:nvPr/>
        </p:nvSpPr>
        <p:spPr>
          <a:xfrm>
            <a:off x="7043091" y="2129218"/>
            <a:ext cx="4874173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E87B3B-3A4F-D1CF-70F0-17CA168A504C}"/>
              </a:ext>
            </a:extLst>
          </p:cNvPr>
          <p:cNvGraphicFramePr>
            <a:graphicFrameLocks noGrp="1"/>
          </p:cNvGraphicFramePr>
          <p:nvPr/>
        </p:nvGraphicFramePr>
        <p:xfrm>
          <a:off x="261784" y="1935480"/>
          <a:ext cx="815340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8350">
                  <a:extLst>
                    <a:ext uri="{9D8B030D-6E8A-4147-A177-3AD203B41FA5}">
                      <a16:colId xmlns:a16="http://schemas.microsoft.com/office/drawing/2014/main" val="2158495404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3838853496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787637957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3346666439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af-ZA" altLang="ko-KR" sz="1800" b="1" dirty="0" err="1">
                          <a:effectLst/>
                        </a:rPr>
                        <a:t>User_id</a:t>
                      </a:r>
                      <a:r>
                        <a:rPr lang="af-ZA" sz="1800" b="1" dirty="0">
                          <a:effectLst/>
                        </a:rPr>
                        <a:t>​</a:t>
                      </a:r>
                      <a:endParaRPr lang="af-ZA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altLang="ko-KR" sz="1800" b="1" dirty="0" err="1">
                          <a:effectLst/>
                        </a:rPr>
                        <a:t>Balance</a:t>
                      </a:r>
                      <a:r>
                        <a:rPr lang="af-ZA" sz="1800" b="1" dirty="0">
                          <a:effectLst/>
                        </a:rPr>
                        <a:t>​</a:t>
                      </a:r>
                      <a:endParaRPr lang="af-ZA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altLang="ko-KR" sz="1800" b="1" dirty="0">
                          <a:effectLst/>
                        </a:rPr>
                        <a:t>item</a:t>
                      </a:r>
                      <a:r>
                        <a:rPr lang="af-ZA" sz="1800" b="1" dirty="0">
                          <a:effectLst/>
                        </a:rPr>
                        <a:t>​</a:t>
                      </a:r>
                      <a:endParaRPr lang="af-ZA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altLang="ko-KR" sz="1800" b="1" dirty="0" err="1">
                          <a:effectLst/>
                        </a:rPr>
                        <a:t>shares</a:t>
                      </a:r>
                      <a:r>
                        <a:rPr lang="af-ZA" sz="1800" b="1" dirty="0">
                          <a:effectLst/>
                        </a:rPr>
                        <a:t>​</a:t>
                      </a:r>
                      <a:endParaRPr lang="af-ZA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16444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​gdq153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​350000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​NULL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​NULL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6472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​gdq153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​NULL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​삼성전자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​10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26412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​gdq153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​NULL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​카카오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​12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629212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1ACC41-EE86-62E5-96A9-6D474D22A390}"/>
              </a:ext>
            </a:extLst>
          </p:cNvPr>
          <p:cNvSpPr/>
          <p:nvPr/>
        </p:nvSpPr>
        <p:spPr>
          <a:xfrm>
            <a:off x="2319607" y="2310941"/>
            <a:ext cx="901114" cy="32570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74B7D136-B86F-55A8-94B2-AEAC614C4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7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남은 잔액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4557084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7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HEROKU 스킬 서버 연동 &amp; 스킬 서버 응답 테스트</a:t>
                      </a:r>
                      <a:endParaRPr lang="en-US" altLang="ko-Kore-KR" sz="1400"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2D99192-57C1-C40B-3FBA-24FC30FE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60" y="2142739"/>
            <a:ext cx="3575686" cy="2464829"/>
          </a:xfrm>
          <a:prstGeom prst="rect">
            <a:avLst/>
          </a:prstGeom>
        </p:spPr>
      </p:pic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0C04D2-013D-6DD2-8B24-7B5782759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57" y="4663478"/>
            <a:ext cx="3575689" cy="1507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9F2865-C56A-A1A5-0510-44285E007083}"/>
              </a:ext>
            </a:extLst>
          </p:cNvPr>
          <p:cNvSpPr txBox="1"/>
          <p:nvPr/>
        </p:nvSpPr>
        <p:spPr>
          <a:xfrm>
            <a:off x="6096000" y="2405482"/>
            <a:ext cx="3655116" cy="2047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ea typeface="맑은 고딕"/>
              </a:rPr>
              <a:t>Heroku </a:t>
            </a:r>
            <a:r>
              <a:rPr lang="ko-KR" altLang="en-US" b="1" dirty="0">
                <a:ea typeface="맑은 고딕"/>
              </a:rPr>
              <a:t>배포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카카오톡 스킬 서버와 연동</a:t>
            </a:r>
            <a:endParaRPr 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응답 테스트 성공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5DA1A90-838D-E78D-C08A-099203ECB9EE}"/>
              </a:ext>
            </a:extLst>
          </p:cNvPr>
          <p:cNvSpPr/>
          <p:nvPr/>
        </p:nvSpPr>
        <p:spPr>
          <a:xfrm>
            <a:off x="1308073" y="3330089"/>
            <a:ext cx="2999768" cy="2055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D86DF61-DF9B-4060-9784-172976615B30}"/>
              </a:ext>
            </a:extLst>
          </p:cNvPr>
          <p:cNvSpPr/>
          <p:nvPr/>
        </p:nvSpPr>
        <p:spPr>
          <a:xfrm>
            <a:off x="1328393" y="5517018"/>
            <a:ext cx="2224017" cy="1999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11E4967B-0238-8F65-22DB-32FB3C481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40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남은 잔액</a:t>
                      </a:r>
                      <a:endParaRPr lang="ko-KR" sz="1800" b="1" i="0" u="none" strike="noStrike" noProof="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시나리오 블록 스킬 적용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6">
            <a:extLst>
              <a:ext uri="{FF2B5EF4-FFF2-40B4-BE49-F238E27FC236}">
                <a16:creationId xmlns:a16="http://schemas.microsoft.com/office/drawing/2014/main" id="{388EFC9C-02C6-A023-766D-630B137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16" y="1872040"/>
            <a:ext cx="3451061" cy="37681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C17C7-8659-B8CD-F668-004FA9DFE2D6}"/>
              </a:ext>
            </a:extLst>
          </p:cNvPr>
          <p:cNvSpPr txBox="1"/>
          <p:nvPr/>
        </p:nvSpPr>
        <p:spPr>
          <a:xfrm>
            <a:off x="131457" y="5761777"/>
            <a:ext cx="4171309" cy="869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설정한 스킬을 해당 블록에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ea typeface="맑은 고딕"/>
            </a:endParaRPr>
          </a:p>
        </p:txBody>
      </p:sp>
      <p:graphicFrame>
        <p:nvGraphicFramePr>
          <p:cNvPr id="12" name="Google Shape;139;gc03fc8ae2f_0_26">
            <a:extLst>
              <a:ext uri="{FF2B5EF4-FFF2-40B4-BE49-F238E27FC236}">
                <a16:creationId xmlns:a16="http://schemas.microsoft.com/office/drawing/2014/main" id="{9956A4FB-E24F-EF65-C106-A5C3AF1C4BE7}"/>
              </a:ext>
            </a:extLst>
          </p:cNvPr>
          <p:cNvGraphicFramePr/>
          <p:nvPr/>
        </p:nvGraphicFramePr>
        <p:xfrm>
          <a:off x="6164548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</a:t>
                      </a:r>
                      <a:r>
                        <a:rPr lang="ko-KR" altLang="en-US" sz="1400" b="1" dirty="0" err="1"/>
                        <a:t>챗봇</a:t>
                      </a:r>
                      <a:r>
                        <a:rPr lang="ko-KR" altLang="en-US" sz="1400" b="1" dirty="0"/>
                        <a:t> 시연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그림 5" descr="텍스트, 전자기기, 검은색이(가) 표시된 사진&#10;&#10;자동 생성된 설명">
            <a:extLst>
              <a:ext uri="{FF2B5EF4-FFF2-40B4-BE49-F238E27FC236}">
                <a16:creationId xmlns:a16="http://schemas.microsoft.com/office/drawing/2014/main" id="{CBE07F3C-28B7-1BD9-3EDF-C826CF61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48" y="1888788"/>
            <a:ext cx="2919973" cy="462855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406214-68AE-6BD7-21B6-98D57B2A9239}"/>
              </a:ext>
            </a:extLst>
          </p:cNvPr>
          <p:cNvSpPr/>
          <p:nvPr/>
        </p:nvSpPr>
        <p:spPr>
          <a:xfrm>
            <a:off x="616379" y="5182590"/>
            <a:ext cx="795861" cy="34453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DA941B-D600-EB24-2223-E4434F62346E}"/>
              </a:ext>
            </a:extLst>
          </p:cNvPr>
          <p:cNvSpPr/>
          <p:nvPr/>
        </p:nvSpPr>
        <p:spPr>
          <a:xfrm>
            <a:off x="2110613" y="3142407"/>
            <a:ext cx="1625344" cy="24087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453955F-ABE3-A60B-68D2-A5B160C2676F}"/>
              </a:ext>
            </a:extLst>
          </p:cNvPr>
          <p:cNvSpPr/>
          <p:nvPr/>
        </p:nvSpPr>
        <p:spPr>
          <a:xfrm>
            <a:off x="6181944" y="4331127"/>
            <a:ext cx="2057815" cy="42375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21944359-5278-F3A5-E873-3AE3DF001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04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현재 보유 주식</a:t>
                      </a:r>
                      <a:endParaRPr lang="en-US" altLang="ko-KR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2BEECF-24B1-CF39-C7BA-27CAD14A796F}"/>
              </a:ext>
            </a:extLst>
          </p:cNvPr>
          <p:cNvSpPr txBox="1"/>
          <p:nvPr/>
        </p:nvSpPr>
        <p:spPr>
          <a:xfrm>
            <a:off x="546847" y="4644767"/>
            <a:ext cx="4975414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013C1-947F-2356-B7AB-318618FBFC5E}"/>
              </a:ext>
            </a:extLst>
          </p:cNvPr>
          <p:cNvSpPr txBox="1"/>
          <p:nvPr/>
        </p:nvSpPr>
        <p:spPr>
          <a:xfrm>
            <a:off x="7043091" y="2129218"/>
            <a:ext cx="4874173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graphicFrame>
        <p:nvGraphicFramePr>
          <p:cNvPr id="10" name="Google Shape;139;gc03fc8ae2f_0_26">
            <a:extLst>
              <a:ext uri="{FF2B5EF4-FFF2-40B4-BE49-F238E27FC236}">
                <a16:creationId xmlns:a16="http://schemas.microsoft.com/office/drawing/2014/main" id="{95B008EE-2E57-C6AE-6566-F98641A5C62E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E4A7364-1AA0-9021-F6B2-AEA23A93B49F}"/>
              </a:ext>
            </a:extLst>
          </p:cNvPr>
          <p:cNvSpPr txBox="1"/>
          <p:nvPr/>
        </p:nvSpPr>
        <p:spPr>
          <a:xfrm>
            <a:off x="911276" y="2347707"/>
            <a:ext cx="8080323" cy="273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>
                <a:ea typeface="맑은 고딕"/>
              </a:rPr>
              <a:t>PostgreSQL</a:t>
            </a:r>
            <a:r>
              <a:rPr lang="ko-KR" altLang="en-US" dirty="0">
                <a:ea typeface="맑은 고딕"/>
              </a:rPr>
              <a:t>을 활용해 데이터베이스 구축</a:t>
            </a:r>
            <a:endParaRPr lang="en-US" altLang="ko-KR" dirty="0"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데이터베이스에서 가져온 데이터 </a:t>
            </a:r>
            <a:r>
              <a:rPr lang="en-US" altLang="ko-KR" dirty="0">
                <a:ea typeface="맑은 고딕"/>
              </a:rPr>
              <a:t>HEROKU </a:t>
            </a:r>
            <a:r>
              <a:rPr lang="ko-KR" altLang="en-US" dirty="0">
                <a:ea typeface="맑은 고딕"/>
              </a:rPr>
              <a:t>배포 및 카카오톡 서버 연동</a:t>
            </a:r>
            <a:endParaRPr lang="ko-KR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ea typeface="맑은 고딕"/>
              </a:rPr>
              <a:t>챗봇</a:t>
            </a:r>
            <a:r>
              <a:rPr lang="ko-KR" altLang="en-US" dirty="0">
                <a:ea typeface="맑은 고딕"/>
              </a:rPr>
              <a:t> 테스트</a:t>
            </a:r>
            <a:endParaRPr lang="en-US" altLang="ko-KR" dirty="0">
              <a:ea typeface="맑은 고딕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linkClick r:id="rId3"/>
              </a:rPr>
              <a:t>코드 참고</a:t>
            </a:r>
            <a:endParaRPr lang="ko-KR" altLang="ko-KR" dirty="0"/>
          </a:p>
        </p:txBody>
      </p:sp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0AEF121-B5AD-11DA-A7CD-77412329E5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12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현재 보유 주식</a:t>
                      </a:r>
                      <a:endParaRPr lang="en-US" altLang="ko-KR" b="1" dirty="0" err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GAME 테이블 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20450E-0F3C-DA15-A61C-CFC2BB353B2C}"/>
              </a:ext>
            </a:extLst>
          </p:cNvPr>
          <p:cNvSpPr txBox="1"/>
          <p:nvPr/>
        </p:nvSpPr>
        <p:spPr>
          <a:xfrm>
            <a:off x="190429" y="3368699"/>
            <a:ext cx="8146314" cy="12852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Balance값이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NULL인</a:t>
            </a:r>
            <a:r>
              <a:rPr lang="ko-KR" altLang="en-US" dirty="0">
                <a:ea typeface="맑은 고딕"/>
              </a:rPr>
              <a:t> 값을 조건으로 레코드를 불러온다.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그 중에 </a:t>
            </a:r>
            <a:r>
              <a:rPr lang="ko-KR" altLang="en-US" dirty="0" err="1">
                <a:ea typeface="맑은 고딕"/>
              </a:rPr>
              <a:t>item컬럼에</a:t>
            </a:r>
            <a:r>
              <a:rPr lang="ko-KR" altLang="en-US" dirty="0">
                <a:ea typeface="맑은 고딕"/>
              </a:rPr>
              <a:t> 있는 데이터만 추출한다.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BEECF-24B1-CF39-C7BA-27CAD14A796F}"/>
              </a:ext>
            </a:extLst>
          </p:cNvPr>
          <p:cNvSpPr txBox="1"/>
          <p:nvPr/>
        </p:nvSpPr>
        <p:spPr>
          <a:xfrm>
            <a:off x="546847" y="4644767"/>
            <a:ext cx="4975414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013C1-947F-2356-B7AB-318618FBFC5E}"/>
              </a:ext>
            </a:extLst>
          </p:cNvPr>
          <p:cNvSpPr txBox="1"/>
          <p:nvPr/>
        </p:nvSpPr>
        <p:spPr>
          <a:xfrm>
            <a:off x="7043091" y="2129218"/>
            <a:ext cx="4874173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>
              <a:ea typeface="맑은 고딕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E87B3B-3A4F-D1CF-70F0-17CA168A504C}"/>
              </a:ext>
            </a:extLst>
          </p:cNvPr>
          <p:cNvGraphicFramePr>
            <a:graphicFrameLocks noGrp="1"/>
          </p:cNvGraphicFramePr>
          <p:nvPr/>
        </p:nvGraphicFramePr>
        <p:xfrm>
          <a:off x="261784" y="2029460"/>
          <a:ext cx="815340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8350">
                  <a:extLst>
                    <a:ext uri="{9D8B030D-6E8A-4147-A177-3AD203B41FA5}">
                      <a16:colId xmlns:a16="http://schemas.microsoft.com/office/drawing/2014/main" val="2158495404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3838853496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787637957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3346666439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af-ZA" altLang="ko-KR" sz="1800" b="1" dirty="0" err="1">
                          <a:effectLst/>
                        </a:rPr>
                        <a:t>User_id</a:t>
                      </a:r>
                      <a:r>
                        <a:rPr lang="af-ZA" sz="1800" b="1" dirty="0">
                          <a:effectLst/>
                        </a:rPr>
                        <a:t>​</a:t>
                      </a:r>
                      <a:endParaRPr lang="af-ZA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altLang="ko-KR" sz="1800" b="1" dirty="0" err="1">
                          <a:effectLst/>
                        </a:rPr>
                        <a:t>Balance</a:t>
                      </a:r>
                      <a:r>
                        <a:rPr lang="af-ZA" sz="1800" b="1" dirty="0">
                          <a:effectLst/>
                        </a:rPr>
                        <a:t>​</a:t>
                      </a:r>
                      <a:endParaRPr lang="af-ZA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altLang="ko-KR" sz="1800" b="1" dirty="0">
                          <a:effectLst/>
                        </a:rPr>
                        <a:t>item</a:t>
                      </a:r>
                      <a:r>
                        <a:rPr lang="af-ZA" sz="1800" b="1" dirty="0">
                          <a:effectLst/>
                        </a:rPr>
                        <a:t>​</a:t>
                      </a:r>
                      <a:endParaRPr lang="af-ZA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af-ZA" altLang="ko-KR" sz="1800" b="1" dirty="0" err="1">
                          <a:effectLst/>
                        </a:rPr>
                        <a:t>shares</a:t>
                      </a:r>
                      <a:r>
                        <a:rPr lang="af-ZA" sz="1800" b="1" dirty="0">
                          <a:effectLst/>
                        </a:rPr>
                        <a:t>​</a:t>
                      </a:r>
                      <a:endParaRPr lang="af-ZA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16444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​gdq153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​350000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​NULL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​NULL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6472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​gdq153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​NULL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​삼성전자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​10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26412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​gdq153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​NULL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​카카오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800" dirty="0">
                          <a:effectLst/>
                        </a:rPr>
                        <a:t>​12</a:t>
                      </a:r>
                      <a:endParaRPr lang="ko-KR" altLang="en-US" sz="1800" dirty="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629212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5BABC5-17B7-5E33-0C43-A1C69E498968}"/>
              </a:ext>
            </a:extLst>
          </p:cNvPr>
          <p:cNvSpPr/>
          <p:nvPr/>
        </p:nvSpPr>
        <p:spPr>
          <a:xfrm>
            <a:off x="4368800" y="2770147"/>
            <a:ext cx="1005840" cy="64717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9A7225-43B6-5388-8FAC-02BD0AD34900}"/>
              </a:ext>
            </a:extLst>
          </p:cNvPr>
          <p:cNvSpPr/>
          <p:nvPr/>
        </p:nvSpPr>
        <p:spPr>
          <a:xfrm>
            <a:off x="2323973" y="2456185"/>
            <a:ext cx="876427" cy="2324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EC3C3C07-D4E5-5E40-18DA-B39DA29569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2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/>
                        <a:t>현재 보유 주식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4557084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7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HEROKU 스킬 서버 연동 &amp; 스킬 서버 응답 테스트</a:t>
                      </a:r>
                      <a:endParaRPr lang="en-US" altLang="ko-Kore-KR" sz="1400"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0A8AACF-0721-897B-600F-95D481E8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57" y="2146427"/>
            <a:ext cx="3575686" cy="2517051"/>
          </a:xfrm>
          <a:prstGeom prst="rect">
            <a:avLst/>
          </a:prstGeom>
        </p:spPr>
      </p:pic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F6166AD-95BA-D7D1-EBF6-BB6708C0F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57" y="4663478"/>
            <a:ext cx="3575689" cy="1507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2C0BE-2A8D-571E-9F6F-16663AB2A0ED}"/>
              </a:ext>
            </a:extLst>
          </p:cNvPr>
          <p:cNvSpPr txBox="1"/>
          <p:nvPr/>
        </p:nvSpPr>
        <p:spPr>
          <a:xfrm>
            <a:off x="6096000" y="2405482"/>
            <a:ext cx="3655116" cy="2047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ea typeface="맑은 고딕"/>
              </a:rPr>
              <a:t>Heroku </a:t>
            </a:r>
            <a:r>
              <a:rPr lang="ko-KR" altLang="en-US" b="1" dirty="0">
                <a:ea typeface="맑은 고딕"/>
              </a:rPr>
              <a:t>배포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카카오톡 스킬 서버와 연동</a:t>
            </a:r>
            <a:endParaRPr 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응답 테스트 성공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B6ED2AD-1376-9133-B173-2CBE95A187BC}"/>
              </a:ext>
            </a:extLst>
          </p:cNvPr>
          <p:cNvSpPr/>
          <p:nvPr/>
        </p:nvSpPr>
        <p:spPr>
          <a:xfrm>
            <a:off x="1369033" y="3340249"/>
            <a:ext cx="2999768" cy="2055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9543505-9328-90A5-39BE-B23FDEF33687}"/>
              </a:ext>
            </a:extLst>
          </p:cNvPr>
          <p:cNvSpPr/>
          <p:nvPr/>
        </p:nvSpPr>
        <p:spPr>
          <a:xfrm>
            <a:off x="1318233" y="5588138"/>
            <a:ext cx="2224017" cy="1999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EDC80917-9CCC-D5B5-338E-0A66EC2E1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52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 dirty="0" err="1"/>
                        <a:t>현재</a:t>
                      </a:r>
                      <a:r>
                        <a:rPr lang="en-US" altLang="ko-KR" sz="1800" b="1" i="0" u="none" strike="noStrike" noProof="0" dirty="0"/>
                        <a:t> </a:t>
                      </a:r>
                      <a:r>
                        <a:rPr lang="en-US" altLang="ko-KR" sz="1800" b="1" i="0" u="none" strike="noStrike" noProof="0" dirty="0" err="1"/>
                        <a:t>보유</a:t>
                      </a:r>
                      <a:r>
                        <a:rPr lang="en-US" altLang="ko-KR" sz="1800" b="1" i="0" u="none" strike="noStrike" noProof="0" dirty="0"/>
                        <a:t> </a:t>
                      </a:r>
                      <a:r>
                        <a:rPr lang="en-US" altLang="ko-KR" sz="1800" b="1" i="0" u="none" strike="noStrike" noProof="0" dirty="0" err="1"/>
                        <a:t>주식</a:t>
                      </a:r>
                      <a:endParaRPr lang="ko-KR" sz="1800" b="1" i="0" u="none" strike="noStrike" noProof="0" dirty="0" err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/>
                        <a:t>시나리오 블록 스킬 적용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6">
            <a:extLst>
              <a:ext uri="{FF2B5EF4-FFF2-40B4-BE49-F238E27FC236}">
                <a16:creationId xmlns:a16="http://schemas.microsoft.com/office/drawing/2014/main" id="{771BBEC9-D91F-1658-075A-0A69DE3A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16" y="1872039"/>
            <a:ext cx="3451061" cy="37681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95FE7E-1452-AF69-2257-32644F1FCB64}"/>
              </a:ext>
            </a:extLst>
          </p:cNvPr>
          <p:cNvSpPr txBox="1"/>
          <p:nvPr/>
        </p:nvSpPr>
        <p:spPr>
          <a:xfrm>
            <a:off x="131457" y="5761777"/>
            <a:ext cx="4171309" cy="8697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맑은 고딕"/>
              </a:rPr>
              <a:t>설정한 스킬을 해당 블록에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ea typeface="맑은 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E49D916-3BB0-82F5-2E5E-A267A1F702F9}"/>
              </a:ext>
            </a:extLst>
          </p:cNvPr>
          <p:cNvSpPr/>
          <p:nvPr/>
        </p:nvSpPr>
        <p:spPr>
          <a:xfrm>
            <a:off x="596059" y="5162270"/>
            <a:ext cx="795861" cy="34453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71CEA3-9C04-1F62-E258-2BDA3479EDA8}"/>
              </a:ext>
            </a:extLst>
          </p:cNvPr>
          <p:cNvSpPr/>
          <p:nvPr/>
        </p:nvSpPr>
        <p:spPr>
          <a:xfrm>
            <a:off x="2110613" y="3091607"/>
            <a:ext cx="1625344" cy="24087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4" name="Google Shape;139;gc03fc8ae2f_0_26">
            <a:extLst>
              <a:ext uri="{FF2B5EF4-FFF2-40B4-BE49-F238E27FC236}">
                <a16:creationId xmlns:a16="http://schemas.microsoft.com/office/drawing/2014/main" id="{B99D8644-DC83-E229-2A70-6A482D978D3E}"/>
              </a:ext>
            </a:extLst>
          </p:cNvPr>
          <p:cNvGraphicFramePr/>
          <p:nvPr/>
        </p:nvGraphicFramePr>
        <p:xfrm>
          <a:off x="6164548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카카오톡 </a:t>
                      </a:r>
                      <a:r>
                        <a:rPr lang="ko-KR" altLang="en-US" sz="1400" b="1" dirty="0" err="1"/>
                        <a:t>챗봇</a:t>
                      </a:r>
                      <a:r>
                        <a:rPr lang="ko-KR" altLang="en-US" sz="1400" b="1" dirty="0"/>
                        <a:t> 시연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그림 5" descr="텍스트, 전자기기, 검은색이(가) 표시된 사진&#10;&#10;자동 생성된 설명">
            <a:extLst>
              <a:ext uri="{FF2B5EF4-FFF2-40B4-BE49-F238E27FC236}">
                <a16:creationId xmlns:a16="http://schemas.microsoft.com/office/drawing/2014/main" id="{55D300B3-5CF1-C110-2C86-70679A9D7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48" y="1888788"/>
            <a:ext cx="2919974" cy="462855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BA01145-32E9-13EA-613B-E37F9B160255}"/>
              </a:ext>
            </a:extLst>
          </p:cNvPr>
          <p:cNvSpPr/>
          <p:nvPr/>
        </p:nvSpPr>
        <p:spPr>
          <a:xfrm>
            <a:off x="6182814" y="4015104"/>
            <a:ext cx="1294946" cy="72961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5" name="Google Shape;128;gbf9ebb5319_0_42">
            <a:extLst>
              <a:ext uri="{FF2B5EF4-FFF2-40B4-BE49-F238E27FC236}">
                <a16:creationId xmlns:a16="http://schemas.microsoft.com/office/drawing/2014/main" id="{68F46782-E7EC-4387-7711-068DFFF75C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09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사용자의 만족도 데이터 저장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oogle Shape;139;gc03fc8ae2f_0_26">
            <a:extLst>
              <a:ext uri="{FF2B5EF4-FFF2-40B4-BE49-F238E27FC236}">
                <a16:creationId xmlns:a16="http://schemas.microsoft.com/office/drawing/2014/main" id="{4327BFCE-81AB-F5A8-438C-FC4AB95DD8B8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AAD2B58-8742-0066-6269-DF5198490143}"/>
              </a:ext>
            </a:extLst>
          </p:cNvPr>
          <p:cNvSpPr txBox="1"/>
          <p:nvPr/>
        </p:nvSpPr>
        <p:spPr>
          <a:xfrm>
            <a:off x="911276" y="2347707"/>
            <a:ext cx="8639123" cy="343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사용자가 만족도를 입력해주면 </a:t>
            </a:r>
            <a:r>
              <a:rPr lang="en-US" altLang="ko-KR" dirty="0"/>
              <a:t>DB</a:t>
            </a:r>
            <a:r>
              <a:rPr lang="ko-KR" altLang="en-US" dirty="0"/>
              <a:t>에 저장하여 필요하면 이용 할 수 있게 구성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는 </a:t>
            </a:r>
            <a:r>
              <a:rPr lang="en-US" altLang="ko-KR" dirty="0"/>
              <a:t>Heroku</a:t>
            </a:r>
            <a:r>
              <a:rPr lang="ko-KR" altLang="en-US" dirty="0"/>
              <a:t>서버에서 제공하는 </a:t>
            </a:r>
            <a:r>
              <a:rPr lang="en-US" altLang="ko-KR" dirty="0"/>
              <a:t>PostgreSQL </a:t>
            </a:r>
            <a:r>
              <a:rPr lang="ko-KR" altLang="en-US" dirty="0"/>
              <a:t>서비스를 이용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만족도는 </a:t>
            </a:r>
            <a:r>
              <a:rPr lang="en-US" altLang="ko-KR" dirty="0"/>
              <a:t>1~5</a:t>
            </a:r>
            <a:r>
              <a:rPr lang="ko-KR" altLang="en-US" dirty="0"/>
              <a:t>점으로 저장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같은 사용자가 두 번 이상 입력하면 마지막에 입력한 점수만 저장</a:t>
            </a:r>
            <a:endParaRPr lang="en-US" altLang="ko-KR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linkClick r:id="rId3"/>
              </a:rPr>
              <a:t>코드 참고</a:t>
            </a:r>
            <a:endParaRPr lang="ko-KR" altLang="en-US" dirty="0"/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77E3225A-7F3E-1969-CF52-24A83ED251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83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사용자의 만족도 데이터 저장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상세 과정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20450E-0F3C-DA15-A61C-CFC2BB353B2C}"/>
              </a:ext>
            </a:extLst>
          </p:cNvPr>
          <p:cNvSpPr txBox="1"/>
          <p:nvPr/>
        </p:nvSpPr>
        <p:spPr>
          <a:xfrm>
            <a:off x="6705688" y="5070143"/>
            <a:ext cx="49754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사용자가 입력한 만족도를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9" y="4871803"/>
            <a:ext cx="5820587" cy="1390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98" y="2490915"/>
            <a:ext cx="5820587" cy="830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98" y="3679587"/>
            <a:ext cx="5820587" cy="833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688" y="2674853"/>
            <a:ext cx="4277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처음 </a:t>
            </a:r>
            <a:r>
              <a:rPr lang="ko-KR" altLang="en-US" dirty="0" err="1"/>
              <a:t>입력하는거라면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INSERT </a:t>
            </a:r>
            <a:r>
              <a:rPr lang="ko-KR" altLang="en-US" dirty="0"/>
              <a:t>적용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5688" y="3872498"/>
            <a:ext cx="399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 번 이상 </a:t>
            </a:r>
            <a:r>
              <a:rPr lang="ko-KR" altLang="en-US" dirty="0" err="1"/>
              <a:t>입력하는거라면</a:t>
            </a:r>
            <a:br>
              <a:rPr lang="en-US" altLang="ko-KR" dirty="0"/>
            </a:br>
            <a:r>
              <a:rPr lang="en-US" altLang="ko-KR" dirty="0"/>
              <a:t>UPDATE </a:t>
            </a:r>
            <a:r>
              <a:rPr lang="ko-KR" altLang="en-US" dirty="0"/>
              <a:t>적용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898" y="1839486"/>
            <a:ext cx="356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Psycopg2</a:t>
            </a:r>
            <a:r>
              <a:rPr lang="ko-KR" altLang="en-US" dirty="0"/>
              <a:t> 라이브러리를 사용</a:t>
            </a:r>
            <a:endParaRPr lang="en-US" altLang="ko-KR" dirty="0"/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84A35672-C0EC-F134-72E9-CD39D9425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6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51156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67782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사용자의 만족도 데이터 저장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실제 서비스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화살표: 아래쪽 3">
            <a:extLst>
              <a:ext uri="{FF2B5EF4-FFF2-40B4-BE49-F238E27FC236}">
                <a16:creationId xmlns:a16="http://schemas.microsoft.com/office/drawing/2014/main" id="{DB667241-AF70-86DA-BB79-FE5CF6708C00}"/>
              </a:ext>
            </a:extLst>
          </p:cNvPr>
          <p:cNvSpPr/>
          <p:nvPr/>
        </p:nvSpPr>
        <p:spPr>
          <a:xfrm>
            <a:off x="5695207" y="4155271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3">
            <a:extLst>
              <a:ext uri="{FF2B5EF4-FFF2-40B4-BE49-F238E27FC236}">
                <a16:creationId xmlns:a16="http://schemas.microsoft.com/office/drawing/2014/main" id="{DB667241-AF70-86DA-BB79-FE5CF6708C00}"/>
              </a:ext>
            </a:extLst>
          </p:cNvPr>
          <p:cNvSpPr/>
          <p:nvPr/>
        </p:nvSpPr>
        <p:spPr>
          <a:xfrm rot="16200000">
            <a:off x="3468865" y="2799552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6" b="24599"/>
          <a:stretch/>
        </p:blipFill>
        <p:spPr>
          <a:xfrm>
            <a:off x="8598151" y="2840905"/>
            <a:ext cx="3336324" cy="2381335"/>
          </a:xfrm>
          <a:prstGeom prst="rect">
            <a:avLst/>
          </a:prstGeom>
        </p:spPr>
      </p:pic>
      <p:sp>
        <p:nvSpPr>
          <p:cNvPr id="16" name="화살표: 아래쪽 3">
            <a:extLst>
              <a:ext uri="{FF2B5EF4-FFF2-40B4-BE49-F238E27FC236}">
                <a16:creationId xmlns:a16="http://schemas.microsoft.com/office/drawing/2014/main" id="{DB667241-AF70-86DA-BB79-FE5CF6708C00}"/>
              </a:ext>
            </a:extLst>
          </p:cNvPr>
          <p:cNvSpPr/>
          <p:nvPr/>
        </p:nvSpPr>
        <p:spPr>
          <a:xfrm rot="14501075">
            <a:off x="7917476" y="4965805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5" b="-1"/>
          <a:stretch/>
        </p:blipFill>
        <p:spPr>
          <a:xfrm>
            <a:off x="274735" y="1950720"/>
            <a:ext cx="3336324" cy="4360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0" b="24266"/>
          <a:stretch/>
        </p:blipFill>
        <p:spPr>
          <a:xfrm>
            <a:off x="4223132" y="1766787"/>
            <a:ext cx="3336324" cy="2176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80" b="24946"/>
          <a:stretch/>
        </p:blipFill>
        <p:spPr>
          <a:xfrm>
            <a:off x="4180890" y="4758037"/>
            <a:ext cx="3336324" cy="132780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74735" y="5007159"/>
            <a:ext cx="2763739" cy="3669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93944" y="3466901"/>
            <a:ext cx="657226" cy="476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28;gbf9ebb5319_0_42">
            <a:extLst>
              <a:ext uri="{FF2B5EF4-FFF2-40B4-BE49-F238E27FC236}">
                <a16:creationId xmlns:a16="http://schemas.microsoft.com/office/drawing/2014/main" id="{80B1451E-70C9-5173-C430-CDC14F44B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67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5;gbf9ebb5319_0_18">
            <a:extLst>
              <a:ext uri="{FF2B5EF4-FFF2-40B4-BE49-F238E27FC236}">
                <a16:creationId xmlns:a16="http://schemas.microsoft.com/office/drawing/2014/main" id="{066456AA-98D6-F9ED-C7E8-524D25D58C0C}"/>
              </a:ext>
            </a:extLst>
          </p:cNvPr>
          <p:cNvGraphicFramePr/>
          <p:nvPr/>
        </p:nvGraphicFramePr>
        <p:xfrm>
          <a:off x="876300" y="3119995"/>
          <a:ext cx="2747500" cy="7010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64;gbf9ebb5319_0_18">
            <a:extLst>
              <a:ext uri="{FF2B5EF4-FFF2-40B4-BE49-F238E27FC236}">
                <a16:creationId xmlns:a16="http://schemas.microsoft.com/office/drawing/2014/main" id="{1BC604CC-407E-E473-E7CE-C0191E6D9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123917"/>
              </p:ext>
            </p:extLst>
          </p:nvPr>
        </p:nvGraphicFramePr>
        <p:xfrm>
          <a:off x="3776200" y="3119995"/>
          <a:ext cx="7329000" cy="5811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</a:t>
                      </a:r>
                      <a:r>
                        <a:rPr lang="en-US" altLang="ko-KR" sz="2000" b="1" dirty="0">
                          <a:solidFill>
                            <a:srgbClr val="F3F3F3"/>
                          </a:solidFill>
                        </a:rPr>
                        <a:t>Ⅱ</a:t>
                      </a: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rgbClr val="F3F3F3"/>
                          </a:solidFill>
                        </a:rPr>
                        <a:t>프로젝트 수행 과정 및 결과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55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67782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모의주식</a:t>
                      </a:r>
                      <a:r>
                        <a:rPr lang="ko-KR" altLang="en-US" b="1" baseline="0" dirty="0"/>
                        <a:t> 체험하기</a:t>
                      </a:r>
                      <a:endParaRPr lang="ko-KR" altLang="en-US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oogle Shape;139;gc03fc8ae2f_0_26">
            <a:extLst>
              <a:ext uri="{FF2B5EF4-FFF2-40B4-BE49-F238E27FC236}">
                <a16:creationId xmlns:a16="http://schemas.microsoft.com/office/drawing/2014/main" id="{50059E16-A0F2-DA46-EA6B-DBF6E700A062}"/>
              </a:ext>
            </a:extLst>
          </p:cNvPr>
          <p:cNvGraphicFramePr/>
          <p:nvPr/>
        </p:nvGraphicFramePr>
        <p:xfrm>
          <a:off x="1075430" y="1504795"/>
          <a:ext cx="2652058" cy="426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/>
                        <a:t>기획</a:t>
                      </a:r>
                      <a:endParaRPr lang="en-US" altLang="ko-Kore-KR" sz="16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B78D40C-8DAB-FD97-00FC-A515F36F916E}"/>
              </a:ext>
            </a:extLst>
          </p:cNvPr>
          <p:cNvSpPr txBox="1"/>
          <p:nvPr/>
        </p:nvSpPr>
        <p:spPr>
          <a:xfrm>
            <a:off x="911276" y="2133043"/>
            <a:ext cx="8913208" cy="4540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주식 초심자를 위한 </a:t>
            </a:r>
            <a:r>
              <a:rPr lang="ko-KR" altLang="en-US" dirty="0" err="1">
                <a:ea typeface="맑은 고딕"/>
              </a:rPr>
              <a:t>챗봇이기</a:t>
            </a:r>
            <a:r>
              <a:rPr lang="ko-KR" altLang="en-US" dirty="0">
                <a:ea typeface="맑은 고딕"/>
              </a:rPr>
              <a:t> 때문에 돈이 없거나 시작하기 두려운 사용자를 위해 미니 게임식으로 모의로 주식을 체험 할 수 있게 제작</a:t>
            </a:r>
            <a:endParaRPr lang="en-US" altLang="ko-KR" dirty="0"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ea typeface="맑은 고딕"/>
              </a:rPr>
              <a:t>모의 주식은 초기 자금으로 </a:t>
            </a:r>
            <a:r>
              <a:rPr lang="en-US" altLang="ko-KR" dirty="0">
                <a:ea typeface="맑은 고딕"/>
              </a:rPr>
              <a:t>100</a:t>
            </a:r>
            <a:r>
              <a:rPr lang="ko-KR" altLang="en-US" dirty="0">
                <a:ea typeface="맑은 고딕"/>
              </a:rPr>
              <a:t>만원을 제공하여 국내 주식 종목만으로 </a:t>
            </a:r>
            <a:br>
              <a:rPr lang="en-US" altLang="ko-KR" dirty="0">
                <a:ea typeface="맑은 고딕"/>
              </a:rPr>
            </a:br>
            <a:r>
              <a:rPr lang="ko-KR" altLang="en-US" dirty="0">
                <a:ea typeface="맑은 고딕"/>
              </a:rPr>
              <a:t>체험 해보거나 리스크를 짊어지지 않고 재미를 느끼게 할 수 있는 것이 목적</a:t>
            </a:r>
            <a:endParaRPr lang="en-US" altLang="ko-KR" dirty="0">
              <a:ea typeface="맑은 고딕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ea typeface="맑은 고딕"/>
              </a:rPr>
              <a:t>구매 </a:t>
            </a:r>
            <a:r>
              <a:rPr lang="ko-KR" altLang="en-US" dirty="0">
                <a:hlinkClick r:id="rId3"/>
              </a:rPr>
              <a:t>코드 참고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판매 </a:t>
            </a:r>
            <a:r>
              <a:rPr lang="ko-KR" altLang="en-US" dirty="0">
                <a:hlinkClick r:id="rId4"/>
              </a:rPr>
              <a:t>코드 참고</a:t>
            </a:r>
            <a:endParaRPr lang="en-US" altLang="ko-KR" dirty="0"/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en-US" altLang="ko-KR" dirty="0">
              <a:ea typeface="맑은 고딕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0FA21FE5-4A2B-E64E-421C-3F8A55501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84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201032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모의주식</a:t>
                      </a:r>
                      <a:r>
                        <a:rPr lang="ko-KR" altLang="en-US" b="1" baseline="0" dirty="0"/>
                        <a:t> 체험하기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상세 과정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20450E-0F3C-DA15-A61C-CFC2BB353B2C}"/>
              </a:ext>
            </a:extLst>
          </p:cNvPr>
          <p:cNvSpPr txBox="1"/>
          <p:nvPr/>
        </p:nvSpPr>
        <p:spPr>
          <a:xfrm>
            <a:off x="3883029" y="5784806"/>
            <a:ext cx="49754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사용자가 사고 파는 주식을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6370735" y="2694138"/>
            <a:ext cx="4622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모의 주식을 처음 </a:t>
            </a:r>
            <a:r>
              <a:rPr lang="ko-KR" altLang="en-US" b="1" dirty="0"/>
              <a:t>구매</a:t>
            </a:r>
            <a:r>
              <a:rPr lang="ko-KR" altLang="en-US" dirty="0"/>
              <a:t> 할 때의 과정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70735" y="3884778"/>
            <a:ext cx="4342195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모의 주식</a:t>
            </a:r>
            <a:r>
              <a:rPr lang="en-US" altLang="ko-KR" dirty="0"/>
              <a:t> </a:t>
            </a:r>
            <a:r>
              <a:rPr lang="ko-KR" altLang="en-US" b="1" dirty="0"/>
              <a:t>판매</a:t>
            </a:r>
            <a:r>
              <a:rPr lang="ko-KR" altLang="en-US" dirty="0"/>
              <a:t> 할 때의 과정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261854" y="1902475"/>
            <a:ext cx="356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Psycopg2</a:t>
            </a:r>
            <a:r>
              <a:rPr lang="ko-KR" altLang="en-US" dirty="0"/>
              <a:t> 라이브러리를 사용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6" y="2687046"/>
            <a:ext cx="5821263" cy="8302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14011"/>
          <a:stretch/>
        </p:blipFill>
        <p:spPr>
          <a:xfrm>
            <a:off x="261854" y="3884778"/>
            <a:ext cx="5834145" cy="835178"/>
          </a:xfrm>
          <a:prstGeom prst="rect">
            <a:avLst/>
          </a:prstGeom>
        </p:spPr>
      </p:pic>
      <p:sp>
        <p:nvSpPr>
          <p:cNvPr id="19" name="화살표: 아래쪽 3">
            <a:extLst>
              <a:ext uri="{FF2B5EF4-FFF2-40B4-BE49-F238E27FC236}">
                <a16:creationId xmlns:a16="http://schemas.microsoft.com/office/drawing/2014/main" id="{DB667241-AF70-86DA-BB79-FE5CF6708C00}"/>
              </a:ext>
            </a:extLst>
          </p:cNvPr>
          <p:cNvSpPr/>
          <p:nvPr/>
        </p:nvSpPr>
        <p:spPr>
          <a:xfrm>
            <a:off x="5910072" y="5036457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623110AF-E17D-31C0-1CC1-858DA5B9F6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88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2;p4">
            <a:extLst>
              <a:ext uri="{FF2B5EF4-FFF2-40B4-BE49-F238E27FC236}">
                <a16:creationId xmlns:a16="http://schemas.microsoft.com/office/drawing/2014/main" id="{E97FF7A7-C0D6-4466-89B4-4692115279A6}"/>
              </a:ext>
            </a:extLst>
          </p:cNvPr>
          <p:cNvSpPr/>
          <p:nvPr/>
        </p:nvSpPr>
        <p:spPr>
          <a:xfrm>
            <a:off x="0" y="1184407"/>
            <a:ext cx="12192000" cy="5706844"/>
          </a:xfrm>
          <a:prstGeom prst="rect">
            <a:avLst/>
          </a:prstGeom>
          <a:solidFill>
            <a:srgbClr val="F2F2F2">
              <a:alpha val="5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87;p4">
            <a:extLst>
              <a:ext uri="{FF2B5EF4-FFF2-40B4-BE49-F238E27FC236}">
                <a16:creationId xmlns:a16="http://schemas.microsoft.com/office/drawing/2014/main" id="{1B9F0D5A-863F-DF8C-1AF1-2BA503E0BF4B}"/>
              </a:ext>
            </a:extLst>
          </p:cNvPr>
          <p:cNvGraphicFramePr/>
          <p:nvPr/>
        </p:nvGraphicFramePr>
        <p:xfrm>
          <a:off x="274736" y="661328"/>
          <a:ext cx="50094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모의주식</a:t>
                      </a:r>
                      <a:r>
                        <a:rPr lang="ko-KR" altLang="en-US" b="1" baseline="0" dirty="0"/>
                        <a:t> 체험하기</a:t>
                      </a:r>
                      <a:endParaRPr lang="ko-KR" altLang="en-US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39;gc03fc8ae2f_0_26">
            <a:extLst>
              <a:ext uri="{FF2B5EF4-FFF2-40B4-BE49-F238E27FC236}">
                <a16:creationId xmlns:a16="http://schemas.microsoft.com/office/drawing/2014/main" id="{97B4784C-AF73-7BBD-2FC1-4ED8A0DC2572}"/>
              </a:ext>
            </a:extLst>
          </p:cNvPr>
          <p:cNvGraphicFramePr/>
          <p:nvPr/>
        </p:nvGraphicFramePr>
        <p:xfrm>
          <a:off x="274736" y="129326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알고리즘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" name="직선 화살표 연결선 25"/>
          <p:cNvCxnSpPr>
            <a:cxnSpLocks/>
            <a:endCxn id="59" idx="0"/>
          </p:cNvCxnSpPr>
          <p:nvPr/>
        </p:nvCxnSpPr>
        <p:spPr>
          <a:xfrm>
            <a:off x="1628401" y="4875178"/>
            <a:ext cx="0" cy="8404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2128916" y="4051417"/>
            <a:ext cx="1375396" cy="4749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UPDATE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18394" y="4528320"/>
            <a:ext cx="1620013" cy="31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문제 설명</a:t>
            </a:r>
          </a:p>
        </p:txBody>
      </p:sp>
      <p:sp>
        <p:nvSpPr>
          <p:cNvPr id="59" name="타원 58"/>
          <p:cNvSpPr/>
          <p:nvPr/>
        </p:nvSpPr>
        <p:spPr>
          <a:xfrm>
            <a:off x="865262" y="5715594"/>
            <a:ext cx="1526278" cy="62112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사용자에게 출력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371773" y="3203177"/>
            <a:ext cx="1230216" cy="30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문제 </a:t>
            </a:r>
            <a:r>
              <a:rPr lang="ko-KR" altLang="en-US" sz="1200" dirty="0" err="1"/>
              <a:t>없을시</a:t>
            </a:r>
            <a:endParaRPr lang="ko-KR" alt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486721" y="4098690"/>
            <a:ext cx="1230216" cy="30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문제 발생시</a:t>
            </a:r>
          </a:p>
        </p:txBody>
      </p:sp>
      <p:sp>
        <p:nvSpPr>
          <p:cNvPr id="93" name="타원 92"/>
          <p:cNvSpPr/>
          <p:nvPr/>
        </p:nvSpPr>
        <p:spPr>
          <a:xfrm>
            <a:off x="1996625" y="4955319"/>
            <a:ext cx="1620013" cy="31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결과 설명</a:t>
            </a:r>
          </a:p>
        </p:txBody>
      </p:sp>
      <p:cxnSp>
        <p:nvCxnSpPr>
          <p:cNvPr id="94" name="직선 화살표 연결선 93"/>
          <p:cNvCxnSpPr>
            <a:cxnSpLocks/>
            <a:stCxn id="46" idx="4"/>
            <a:endCxn id="93" idx="0"/>
          </p:cNvCxnSpPr>
          <p:nvPr/>
        </p:nvCxnSpPr>
        <p:spPr>
          <a:xfrm flipH="1">
            <a:off x="2806632" y="4526364"/>
            <a:ext cx="9982" cy="4289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Google Shape;139;gc03fc8ae2f_0_26">
            <a:extLst>
              <a:ext uri="{FF2B5EF4-FFF2-40B4-BE49-F238E27FC236}">
                <a16:creationId xmlns:a16="http://schemas.microsoft.com/office/drawing/2014/main" id="{A32B5500-00EC-4826-A199-C6F6FEFDB7D3}"/>
              </a:ext>
            </a:extLst>
          </p:cNvPr>
          <p:cNvGraphicFramePr/>
          <p:nvPr/>
        </p:nvGraphicFramePr>
        <p:xfrm>
          <a:off x="4421943" y="1310412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실제 서비스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화살표: 아래쪽 3">
            <a:extLst>
              <a:ext uri="{FF2B5EF4-FFF2-40B4-BE49-F238E27FC236}">
                <a16:creationId xmlns:a16="http://schemas.microsoft.com/office/drawing/2014/main" id="{32FEC8A6-6B92-FDE9-56CD-ECCC554211E8}"/>
              </a:ext>
            </a:extLst>
          </p:cNvPr>
          <p:cNvSpPr/>
          <p:nvPr/>
        </p:nvSpPr>
        <p:spPr>
          <a:xfrm>
            <a:off x="9421548" y="3320098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3">
            <a:extLst>
              <a:ext uri="{FF2B5EF4-FFF2-40B4-BE49-F238E27FC236}">
                <a16:creationId xmlns:a16="http://schemas.microsoft.com/office/drawing/2014/main" id="{A89606E6-8F18-EDAB-B8AA-1C640B630AA1}"/>
              </a:ext>
            </a:extLst>
          </p:cNvPr>
          <p:cNvSpPr/>
          <p:nvPr/>
        </p:nvSpPr>
        <p:spPr>
          <a:xfrm>
            <a:off x="5510200" y="3315193"/>
            <a:ext cx="371853" cy="454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44BD8F2-25BC-C136-C7BA-24B709DB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43" y="2372304"/>
            <a:ext cx="2673625" cy="8576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E08AEE-404F-AB92-5819-4FE84AD2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44" y="4017488"/>
            <a:ext cx="2652058" cy="8576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BA287E-0D75-C30B-9802-CA710EFAA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971" y="2373394"/>
            <a:ext cx="2673625" cy="856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B1F87-4100-D772-0EDE-7527F4ECC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247" y="4018578"/>
            <a:ext cx="2673349" cy="82843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DEC432-622E-9E3C-17E7-49A6F9A1E11C}"/>
              </a:ext>
            </a:extLst>
          </p:cNvPr>
          <p:cNvSpPr/>
          <p:nvPr/>
        </p:nvSpPr>
        <p:spPr>
          <a:xfrm>
            <a:off x="5208174" y="4066300"/>
            <a:ext cx="1865827" cy="7807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7AA3D6-4B7D-485C-BAF5-C738E6CEBFFB}"/>
              </a:ext>
            </a:extLst>
          </p:cNvPr>
          <p:cNvSpPr/>
          <p:nvPr/>
        </p:nvSpPr>
        <p:spPr>
          <a:xfrm>
            <a:off x="8982638" y="4062831"/>
            <a:ext cx="1997958" cy="748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BF9754-3AA1-BD80-9760-1A74D19A802D}"/>
              </a:ext>
            </a:extLst>
          </p:cNvPr>
          <p:cNvSpPr txBox="1"/>
          <p:nvPr/>
        </p:nvSpPr>
        <p:spPr>
          <a:xfrm>
            <a:off x="4682037" y="5274013"/>
            <a:ext cx="6444564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카카오톡 </a:t>
            </a:r>
            <a:r>
              <a:rPr lang="ko-KR" altLang="en-US" dirty="0" err="1">
                <a:ea typeface="맑은 고딕"/>
              </a:rPr>
              <a:t>챗봇과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DB</a:t>
            </a:r>
            <a:r>
              <a:rPr lang="ko-KR" altLang="en-US" dirty="0">
                <a:ea typeface="맑은 고딕"/>
              </a:rPr>
              <a:t>에 실제로 적용되는 것을 확인</a:t>
            </a:r>
            <a:endParaRPr lang="en-US" altLang="ko-KR" dirty="0">
              <a:ea typeface="맑은 고딕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CAE2318E-3565-46BA-4BEC-69C6B7D2405E}"/>
              </a:ext>
            </a:extLst>
          </p:cNvPr>
          <p:cNvCxnSpPr>
            <a:stCxn id="64" idx="3"/>
            <a:endCxn id="46" idx="0"/>
          </p:cNvCxnSpPr>
          <p:nvPr/>
        </p:nvCxnSpPr>
        <p:spPr>
          <a:xfrm>
            <a:off x="2446431" y="3573865"/>
            <a:ext cx="370183" cy="477552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A5541D-F854-5C45-FD77-DE6EAF13E432}"/>
              </a:ext>
            </a:extLst>
          </p:cNvPr>
          <p:cNvCxnSpPr>
            <a:stCxn id="3" idx="0"/>
            <a:endCxn id="54" idx="0"/>
          </p:cNvCxnSpPr>
          <p:nvPr/>
        </p:nvCxnSpPr>
        <p:spPr>
          <a:xfrm flipH="1">
            <a:off x="1628401" y="1925312"/>
            <a:ext cx="2" cy="26030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2AEFDF6-E2C7-1302-39DA-006350487928}"/>
              </a:ext>
            </a:extLst>
          </p:cNvPr>
          <p:cNvCxnSpPr>
            <a:stCxn id="93" idx="4"/>
            <a:endCxn id="59" idx="6"/>
          </p:cNvCxnSpPr>
          <p:nvPr/>
        </p:nvCxnSpPr>
        <p:spPr>
          <a:xfrm rot="5400000">
            <a:off x="2223015" y="5442538"/>
            <a:ext cx="752142" cy="415092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818396" y="1925312"/>
            <a:ext cx="1620013" cy="31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사용자 입력 </a:t>
            </a:r>
          </a:p>
        </p:txBody>
      </p:sp>
      <p:sp>
        <p:nvSpPr>
          <p:cNvPr id="39" name="타원 38"/>
          <p:cNvSpPr/>
          <p:nvPr/>
        </p:nvSpPr>
        <p:spPr>
          <a:xfrm>
            <a:off x="826418" y="2417181"/>
            <a:ext cx="1620013" cy="3186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구매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판매</a:t>
            </a:r>
          </a:p>
        </p:txBody>
      </p:sp>
      <p:sp>
        <p:nvSpPr>
          <p:cNvPr id="45" name="타원 44"/>
          <p:cNvSpPr/>
          <p:nvPr/>
        </p:nvSpPr>
        <p:spPr>
          <a:xfrm>
            <a:off x="825188" y="2891102"/>
            <a:ext cx="1647066" cy="3388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DB </a:t>
            </a:r>
            <a:r>
              <a:rPr lang="ko-KR" altLang="en-US" sz="1200" b="1" dirty="0">
                <a:solidFill>
                  <a:schemeClr val="tx1"/>
                </a:solidFill>
              </a:rPr>
              <a:t>접속</a:t>
            </a:r>
          </a:p>
        </p:txBody>
      </p:sp>
      <p:sp>
        <p:nvSpPr>
          <p:cNvPr id="64" name="순서도: 판단 63"/>
          <p:cNvSpPr/>
          <p:nvPr/>
        </p:nvSpPr>
        <p:spPr>
          <a:xfrm>
            <a:off x="826418" y="3340706"/>
            <a:ext cx="1620013" cy="466318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데이터 비교</a:t>
            </a:r>
          </a:p>
        </p:txBody>
      </p:sp>
      <p:graphicFrame>
        <p:nvGraphicFramePr>
          <p:cNvPr id="33" name="Google Shape;128;gbf9ebb5319_0_42">
            <a:extLst>
              <a:ext uri="{FF2B5EF4-FFF2-40B4-BE49-F238E27FC236}">
                <a16:creationId xmlns:a16="http://schemas.microsoft.com/office/drawing/2014/main" id="{E4040F1B-5703-633E-AD42-7F00A22BB9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60614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챗봇</a:t>
                      </a:r>
                      <a:r>
                        <a:rPr lang="ko-KR" altLang="en-US" sz="16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시연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수행 상세 기록</a:t>
                      </a:r>
                      <a:endParaRPr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89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5902</TotalTime>
  <Words>4464</Words>
  <Application>Microsoft Office PowerPoint</Application>
  <PresentationFormat>와이드스크린</PresentationFormat>
  <Paragraphs>1083</Paragraphs>
  <Slides>92</Slides>
  <Notes>92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2" baseType="lpstr">
      <vt:lpstr>굴림</vt:lpstr>
      <vt:lpstr>맑은 고딕</vt:lpstr>
      <vt:lpstr>휴먼둥근헤드라인</vt:lpstr>
      <vt:lpstr>휴먼옛체</vt:lpstr>
      <vt:lpstr>Arial</vt:lpstr>
      <vt:lpstr>Calibri</vt:lpstr>
      <vt:lpstr>Century</vt:lpstr>
      <vt:lpstr>Lato</vt:lpstr>
      <vt:lpstr>Wingdings</vt:lpstr>
      <vt:lpstr>Office 테마</vt:lpstr>
      <vt:lpstr>주식 초심자를 위한 입문 챗봇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주식 초심자를 위한 입문 챗봇</dc:title>
  <dc:creator>안 두홍</dc:creator>
  <cp:lastModifiedBy>안 두홍</cp:lastModifiedBy>
  <cp:revision>444</cp:revision>
  <dcterms:created xsi:type="dcterms:W3CDTF">2022-05-27T01:31:51Z</dcterms:created>
  <dcterms:modified xsi:type="dcterms:W3CDTF">2022-06-02T13:48:33Z</dcterms:modified>
</cp:coreProperties>
</file>